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7" r:id="rId1"/>
  </p:sldMasterIdLst>
  <p:notesMasterIdLst>
    <p:notesMasterId r:id="rId51"/>
  </p:notesMasterIdLst>
  <p:sldIdLst>
    <p:sldId id="540" r:id="rId2"/>
    <p:sldId id="522" r:id="rId3"/>
    <p:sldId id="489" r:id="rId4"/>
    <p:sldId id="542" r:id="rId5"/>
    <p:sldId id="475" r:id="rId6"/>
    <p:sldId id="534" r:id="rId7"/>
    <p:sldId id="538" r:id="rId8"/>
    <p:sldId id="535" r:id="rId9"/>
    <p:sldId id="552" r:id="rId10"/>
    <p:sldId id="539" r:id="rId11"/>
    <p:sldId id="579" r:id="rId12"/>
    <p:sldId id="580" r:id="rId13"/>
    <p:sldId id="581" r:id="rId14"/>
    <p:sldId id="582" r:id="rId15"/>
    <p:sldId id="570" r:id="rId16"/>
    <p:sldId id="577" r:id="rId17"/>
    <p:sldId id="578" r:id="rId18"/>
    <p:sldId id="543" r:id="rId19"/>
    <p:sldId id="547" r:id="rId20"/>
    <p:sldId id="484" r:id="rId21"/>
    <p:sldId id="545" r:id="rId22"/>
    <p:sldId id="584" r:id="rId23"/>
    <p:sldId id="583" r:id="rId24"/>
    <p:sldId id="585" r:id="rId25"/>
    <p:sldId id="546" r:id="rId26"/>
    <p:sldId id="586" r:id="rId27"/>
    <p:sldId id="471" r:id="rId28"/>
    <p:sldId id="560" r:id="rId29"/>
    <p:sldId id="555" r:id="rId30"/>
    <p:sldId id="553" r:id="rId31"/>
    <p:sldId id="550" r:id="rId32"/>
    <p:sldId id="554" r:id="rId33"/>
    <p:sldId id="556" r:id="rId34"/>
    <p:sldId id="557" r:id="rId35"/>
    <p:sldId id="561" r:id="rId36"/>
    <p:sldId id="562" r:id="rId37"/>
    <p:sldId id="571" r:id="rId38"/>
    <p:sldId id="574" r:id="rId39"/>
    <p:sldId id="563" r:id="rId40"/>
    <p:sldId id="572" r:id="rId41"/>
    <p:sldId id="565" r:id="rId42"/>
    <p:sldId id="573" r:id="rId43"/>
    <p:sldId id="566" r:id="rId44"/>
    <p:sldId id="567" r:id="rId45"/>
    <p:sldId id="575" r:id="rId46"/>
    <p:sldId id="576" r:id="rId47"/>
    <p:sldId id="568" r:id="rId48"/>
    <p:sldId id="569" r:id="rId49"/>
    <p:sldId id="517" r:id="rId50"/>
  </p:sldIdLst>
  <p:sldSz cx="12192000" cy="6858000"/>
  <p:notesSz cx="7010400" cy="9296400"/>
  <p:embeddedFontLst>
    <p:embeddedFont>
      <p:font typeface="Calibri" panose="020F0502020204030204" pitchFamily="34" charset="0"/>
      <p:regular r:id="rId52"/>
      <p:bold r:id="rId53"/>
      <p:italic r:id="rId54"/>
      <p:boldItalic r:id="rId55"/>
    </p:embeddedFont>
    <p:embeddedFont>
      <p:font typeface="Calibri Light" panose="020F0302020204030204" pitchFamily="34" charset="0"/>
      <p:regular r:id="rId56"/>
      <p:italic r:id="rId57"/>
    </p:embeddedFont>
    <p:embeddedFont>
      <p:font typeface="Franklin Gothic Book" panose="020B0503020102020204" pitchFamily="34" charset="0"/>
      <p:regular r:id="rId58"/>
      <p:italic r:id="rId59"/>
    </p:embeddedFont>
    <p:embeddedFont>
      <p:font typeface="Franklin Gothic Medium" panose="020B0603020102020204" pitchFamily="34" charset="0"/>
      <p:regular r:id="rId60"/>
      <p:italic r:id="rId61"/>
    </p:embeddedFont>
    <p:embeddedFont>
      <p:font typeface="Ostrich Sans Bold" panose="00000800000000000000" pitchFamily="50" charset="0"/>
      <p:bold r:id="rId62"/>
    </p:embeddedFont>
    <p:embeddedFont>
      <p:font typeface="Ostrich Sans Medium" panose="00000500000000000000" pitchFamily="50"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us Ortiz" initials="MO" lastIdx="8" clrIdx="0">
    <p:extLst>
      <p:ext uri="{19B8F6BF-5375-455C-9EA6-DF929625EA0E}">
        <p15:presenceInfo xmlns:p15="http://schemas.microsoft.com/office/powerpoint/2012/main" userId="Marcus Orti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B5C0"/>
    <a:srgbClr val="A55032"/>
    <a:srgbClr val="DAA600"/>
    <a:srgbClr val="C84B37"/>
    <a:srgbClr val="3A588D"/>
    <a:srgbClr val="2E74B5"/>
    <a:srgbClr val="387455"/>
    <a:srgbClr val="A88B64"/>
    <a:srgbClr val="8F7A3D"/>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9" autoAdjust="0"/>
    <p:restoredTop sz="97467" autoAdjust="0"/>
  </p:normalViewPr>
  <p:slideViewPr>
    <p:cSldViewPr snapToGrid="0">
      <p:cViewPr varScale="1">
        <p:scale>
          <a:sx n="107" d="100"/>
          <a:sy n="107" d="100"/>
        </p:scale>
        <p:origin x="52" y="152"/>
      </p:cViewPr>
      <p:guideLst>
        <p:guide orient="horz" pos="2160"/>
        <p:guide pos="3840"/>
      </p:guideLst>
    </p:cSldViewPr>
  </p:slideViewPr>
  <p:outlineViewPr>
    <p:cViewPr>
      <p:scale>
        <a:sx n="33" d="100"/>
        <a:sy n="33" d="100"/>
      </p:scale>
      <p:origin x="0" y="-3448"/>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0" d="100"/>
          <a:sy n="120" d="100"/>
        </p:scale>
        <p:origin x="4920"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GB"/>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6DA3462-2F27-48F5-8523-EECE08991745}" type="datetimeFigureOut">
              <a:rPr lang="en-GB" smtClean="0"/>
              <a:t>07/11/2019</a:t>
            </a:fld>
            <a:endParaRPr lang="en-GB"/>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GB"/>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GB"/>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AF419CF-38A7-4E44-8545-5FDF7B04D186}" type="slidenum">
              <a:rPr lang="en-GB" smtClean="0"/>
              <a:t>‹#›</a:t>
            </a:fld>
            <a:endParaRPr lang="en-GB"/>
          </a:p>
        </p:txBody>
      </p:sp>
    </p:spTree>
    <p:extLst>
      <p:ext uri="{BB962C8B-B14F-4D97-AF65-F5344CB8AC3E}">
        <p14:creationId xmlns:p14="http://schemas.microsoft.com/office/powerpoint/2010/main" val="3313630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F419CF-38A7-4E44-8545-5FDF7B04D18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285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4B153-EFFF-4114-A7CB-4726034067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E6A893-80F0-4D8E-B454-FC76224874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98DB3-2511-4E9C-8AA8-5277A8B975DC}"/>
              </a:ext>
            </a:extLst>
          </p:cNvPr>
          <p:cNvSpPr>
            <a:spLocks noGrp="1"/>
          </p:cNvSpPr>
          <p:nvPr>
            <p:ph type="dt" sz="half" idx="10"/>
          </p:nvPr>
        </p:nvSpPr>
        <p:spPr/>
        <p:txBody>
          <a:bodyPr/>
          <a:lstStyle/>
          <a:p>
            <a:fld id="{2A350834-391E-405F-AC39-BBBB603D882A}" type="datetimeFigureOut">
              <a:rPr lang="en-US" smtClean="0"/>
              <a:t>11/7/2019</a:t>
            </a:fld>
            <a:endParaRPr lang="en-US"/>
          </a:p>
        </p:txBody>
      </p:sp>
      <p:sp>
        <p:nvSpPr>
          <p:cNvPr id="5" name="Footer Placeholder 4">
            <a:extLst>
              <a:ext uri="{FF2B5EF4-FFF2-40B4-BE49-F238E27FC236}">
                <a16:creationId xmlns:a16="http://schemas.microsoft.com/office/drawing/2014/main" id="{9F77143C-6A27-4287-BEB4-D693AF9A5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72B86-20CA-438E-BC7B-34A2D66E6B0F}"/>
              </a:ext>
            </a:extLst>
          </p:cNvPr>
          <p:cNvSpPr>
            <a:spLocks noGrp="1"/>
          </p:cNvSpPr>
          <p:nvPr>
            <p:ph type="sldNum" sz="quarter" idx="12"/>
          </p:nvPr>
        </p:nvSpPr>
        <p:spPr/>
        <p:txBody>
          <a:bodyPr/>
          <a:lstStyle/>
          <a:p>
            <a:fld id="{37C46160-A234-40DC-8B0C-B5621305A7F9}" type="slidenum">
              <a:rPr lang="en-US" smtClean="0"/>
              <a:t>‹#›</a:t>
            </a:fld>
            <a:endParaRPr lang="en-US"/>
          </a:p>
        </p:txBody>
      </p:sp>
    </p:spTree>
    <p:extLst>
      <p:ext uri="{BB962C8B-B14F-4D97-AF65-F5344CB8AC3E}">
        <p14:creationId xmlns:p14="http://schemas.microsoft.com/office/powerpoint/2010/main" val="365286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B3588-687A-4CFE-BE68-3A113BB575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4A01EE-9C51-4DB2-8F5E-1E935E566C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4DA56D-D9F1-4141-9335-7842EF5CF93A}"/>
              </a:ext>
            </a:extLst>
          </p:cNvPr>
          <p:cNvSpPr>
            <a:spLocks noGrp="1"/>
          </p:cNvSpPr>
          <p:nvPr>
            <p:ph type="dt" sz="half" idx="10"/>
          </p:nvPr>
        </p:nvSpPr>
        <p:spPr/>
        <p:txBody>
          <a:bodyPr/>
          <a:lstStyle/>
          <a:p>
            <a:fld id="{2A350834-391E-405F-AC39-BBBB603D882A}" type="datetimeFigureOut">
              <a:rPr lang="en-US" smtClean="0"/>
              <a:t>11/7/2019</a:t>
            </a:fld>
            <a:endParaRPr lang="en-US"/>
          </a:p>
        </p:txBody>
      </p:sp>
      <p:sp>
        <p:nvSpPr>
          <p:cNvPr id="5" name="Footer Placeholder 4">
            <a:extLst>
              <a:ext uri="{FF2B5EF4-FFF2-40B4-BE49-F238E27FC236}">
                <a16:creationId xmlns:a16="http://schemas.microsoft.com/office/drawing/2014/main" id="{67582342-BDBA-437F-97AF-A0ED0C0E9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134B4-A947-4E81-A334-164A39799C63}"/>
              </a:ext>
            </a:extLst>
          </p:cNvPr>
          <p:cNvSpPr>
            <a:spLocks noGrp="1"/>
          </p:cNvSpPr>
          <p:nvPr>
            <p:ph type="sldNum" sz="quarter" idx="12"/>
          </p:nvPr>
        </p:nvSpPr>
        <p:spPr/>
        <p:txBody>
          <a:bodyPr/>
          <a:lstStyle/>
          <a:p>
            <a:fld id="{37C46160-A234-40DC-8B0C-B5621305A7F9}" type="slidenum">
              <a:rPr lang="en-US" smtClean="0"/>
              <a:t>‹#›</a:t>
            </a:fld>
            <a:endParaRPr lang="en-US"/>
          </a:p>
        </p:txBody>
      </p:sp>
    </p:spTree>
    <p:extLst>
      <p:ext uri="{BB962C8B-B14F-4D97-AF65-F5344CB8AC3E}">
        <p14:creationId xmlns:p14="http://schemas.microsoft.com/office/powerpoint/2010/main" val="1930531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F38649-CC5F-42B6-83D3-5418A2CD1F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431F93-886F-4149-A03E-396B2481EF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82560-CA86-439E-826D-D14F2598AAA9}"/>
              </a:ext>
            </a:extLst>
          </p:cNvPr>
          <p:cNvSpPr>
            <a:spLocks noGrp="1"/>
          </p:cNvSpPr>
          <p:nvPr>
            <p:ph type="dt" sz="half" idx="10"/>
          </p:nvPr>
        </p:nvSpPr>
        <p:spPr/>
        <p:txBody>
          <a:bodyPr/>
          <a:lstStyle/>
          <a:p>
            <a:fld id="{2A350834-391E-405F-AC39-BBBB603D882A}" type="datetimeFigureOut">
              <a:rPr lang="en-US" smtClean="0"/>
              <a:t>11/7/2019</a:t>
            </a:fld>
            <a:endParaRPr lang="en-US"/>
          </a:p>
        </p:txBody>
      </p:sp>
      <p:sp>
        <p:nvSpPr>
          <p:cNvPr id="5" name="Footer Placeholder 4">
            <a:extLst>
              <a:ext uri="{FF2B5EF4-FFF2-40B4-BE49-F238E27FC236}">
                <a16:creationId xmlns:a16="http://schemas.microsoft.com/office/drawing/2014/main" id="{318A56F0-4AF4-41C8-BA3E-3A5FD9B5A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152EE0-2504-4A01-9D5F-97C56EA3EB0C}"/>
              </a:ext>
            </a:extLst>
          </p:cNvPr>
          <p:cNvSpPr>
            <a:spLocks noGrp="1"/>
          </p:cNvSpPr>
          <p:nvPr>
            <p:ph type="sldNum" sz="quarter" idx="12"/>
          </p:nvPr>
        </p:nvSpPr>
        <p:spPr/>
        <p:txBody>
          <a:bodyPr/>
          <a:lstStyle/>
          <a:p>
            <a:fld id="{37C46160-A234-40DC-8B0C-B5621305A7F9}" type="slidenum">
              <a:rPr lang="en-US" smtClean="0"/>
              <a:t>‹#›</a:t>
            </a:fld>
            <a:endParaRPr lang="en-US"/>
          </a:p>
        </p:txBody>
      </p:sp>
    </p:spTree>
    <p:extLst>
      <p:ext uri="{BB962C8B-B14F-4D97-AF65-F5344CB8AC3E}">
        <p14:creationId xmlns:p14="http://schemas.microsoft.com/office/powerpoint/2010/main" val="182815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F926-F597-42A2-92F8-542AC3FF5D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9C4A24-792E-41AD-BE81-1B94128E8D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4ADEB-676B-4B16-986D-4CEBDBE503B0}"/>
              </a:ext>
            </a:extLst>
          </p:cNvPr>
          <p:cNvSpPr>
            <a:spLocks noGrp="1"/>
          </p:cNvSpPr>
          <p:nvPr>
            <p:ph type="dt" sz="half" idx="10"/>
          </p:nvPr>
        </p:nvSpPr>
        <p:spPr/>
        <p:txBody>
          <a:bodyPr/>
          <a:lstStyle/>
          <a:p>
            <a:fld id="{2A350834-391E-405F-AC39-BBBB603D882A}" type="datetimeFigureOut">
              <a:rPr lang="en-US" smtClean="0"/>
              <a:t>11/7/2019</a:t>
            </a:fld>
            <a:endParaRPr lang="en-US"/>
          </a:p>
        </p:txBody>
      </p:sp>
      <p:sp>
        <p:nvSpPr>
          <p:cNvPr id="5" name="Footer Placeholder 4">
            <a:extLst>
              <a:ext uri="{FF2B5EF4-FFF2-40B4-BE49-F238E27FC236}">
                <a16:creationId xmlns:a16="http://schemas.microsoft.com/office/drawing/2014/main" id="{A2B4D9D7-827D-4F95-BD33-8A3C7C44F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1247C-878C-4968-BC5A-6AE616B1E395}"/>
              </a:ext>
            </a:extLst>
          </p:cNvPr>
          <p:cNvSpPr>
            <a:spLocks noGrp="1"/>
          </p:cNvSpPr>
          <p:nvPr>
            <p:ph type="sldNum" sz="quarter" idx="12"/>
          </p:nvPr>
        </p:nvSpPr>
        <p:spPr/>
        <p:txBody>
          <a:bodyPr/>
          <a:lstStyle/>
          <a:p>
            <a:fld id="{37C46160-A234-40DC-8B0C-B5621305A7F9}" type="slidenum">
              <a:rPr lang="en-US" smtClean="0"/>
              <a:t>‹#›</a:t>
            </a:fld>
            <a:endParaRPr lang="en-US"/>
          </a:p>
        </p:txBody>
      </p:sp>
    </p:spTree>
    <p:extLst>
      <p:ext uri="{BB962C8B-B14F-4D97-AF65-F5344CB8AC3E}">
        <p14:creationId xmlns:p14="http://schemas.microsoft.com/office/powerpoint/2010/main" val="3598226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704EC-F8F7-4BB4-9915-E05A69934B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0C8873-3657-492A-9E04-E86C7D87A4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130107-A79F-4739-8D8C-B1BE913B804D}"/>
              </a:ext>
            </a:extLst>
          </p:cNvPr>
          <p:cNvSpPr>
            <a:spLocks noGrp="1"/>
          </p:cNvSpPr>
          <p:nvPr>
            <p:ph type="dt" sz="half" idx="10"/>
          </p:nvPr>
        </p:nvSpPr>
        <p:spPr/>
        <p:txBody>
          <a:bodyPr/>
          <a:lstStyle/>
          <a:p>
            <a:fld id="{2A350834-391E-405F-AC39-BBBB603D882A}" type="datetimeFigureOut">
              <a:rPr lang="en-US" smtClean="0"/>
              <a:t>11/7/2019</a:t>
            </a:fld>
            <a:endParaRPr lang="en-US"/>
          </a:p>
        </p:txBody>
      </p:sp>
      <p:sp>
        <p:nvSpPr>
          <p:cNvPr id="5" name="Footer Placeholder 4">
            <a:extLst>
              <a:ext uri="{FF2B5EF4-FFF2-40B4-BE49-F238E27FC236}">
                <a16:creationId xmlns:a16="http://schemas.microsoft.com/office/drawing/2014/main" id="{D4720C70-83C4-4CD4-8904-E065A039C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516E7-3D68-4F99-A031-80690B4B50B3}"/>
              </a:ext>
            </a:extLst>
          </p:cNvPr>
          <p:cNvSpPr>
            <a:spLocks noGrp="1"/>
          </p:cNvSpPr>
          <p:nvPr>
            <p:ph type="sldNum" sz="quarter" idx="12"/>
          </p:nvPr>
        </p:nvSpPr>
        <p:spPr/>
        <p:txBody>
          <a:bodyPr/>
          <a:lstStyle/>
          <a:p>
            <a:fld id="{37C46160-A234-40DC-8B0C-B5621305A7F9}" type="slidenum">
              <a:rPr lang="en-US" smtClean="0"/>
              <a:t>‹#›</a:t>
            </a:fld>
            <a:endParaRPr lang="en-US"/>
          </a:p>
        </p:txBody>
      </p:sp>
    </p:spTree>
    <p:extLst>
      <p:ext uri="{BB962C8B-B14F-4D97-AF65-F5344CB8AC3E}">
        <p14:creationId xmlns:p14="http://schemas.microsoft.com/office/powerpoint/2010/main" val="20179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6CB5-2AAD-4CBF-B68B-BE1BB2D3E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D272CB-9AD6-4F7E-9153-E2D7AE9CD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ED41C6-0BB0-4682-8BA8-A02A41BDA9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B0F23A-3987-4E2A-BA9A-B84C5C4060DB}"/>
              </a:ext>
            </a:extLst>
          </p:cNvPr>
          <p:cNvSpPr>
            <a:spLocks noGrp="1"/>
          </p:cNvSpPr>
          <p:nvPr>
            <p:ph type="dt" sz="half" idx="10"/>
          </p:nvPr>
        </p:nvSpPr>
        <p:spPr/>
        <p:txBody>
          <a:bodyPr/>
          <a:lstStyle/>
          <a:p>
            <a:fld id="{2A350834-391E-405F-AC39-BBBB603D882A}" type="datetimeFigureOut">
              <a:rPr lang="en-US" smtClean="0"/>
              <a:t>11/7/2019</a:t>
            </a:fld>
            <a:endParaRPr lang="en-US"/>
          </a:p>
        </p:txBody>
      </p:sp>
      <p:sp>
        <p:nvSpPr>
          <p:cNvPr id="6" name="Footer Placeholder 5">
            <a:extLst>
              <a:ext uri="{FF2B5EF4-FFF2-40B4-BE49-F238E27FC236}">
                <a16:creationId xmlns:a16="http://schemas.microsoft.com/office/drawing/2014/main" id="{F4B42407-7816-4261-97EE-82CA0776A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85D78-D87E-452C-9733-E61E9F9BA02B}"/>
              </a:ext>
            </a:extLst>
          </p:cNvPr>
          <p:cNvSpPr>
            <a:spLocks noGrp="1"/>
          </p:cNvSpPr>
          <p:nvPr>
            <p:ph type="sldNum" sz="quarter" idx="12"/>
          </p:nvPr>
        </p:nvSpPr>
        <p:spPr/>
        <p:txBody>
          <a:bodyPr/>
          <a:lstStyle/>
          <a:p>
            <a:fld id="{37C46160-A234-40DC-8B0C-B5621305A7F9}" type="slidenum">
              <a:rPr lang="en-US" smtClean="0"/>
              <a:t>‹#›</a:t>
            </a:fld>
            <a:endParaRPr lang="en-US"/>
          </a:p>
        </p:txBody>
      </p:sp>
    </p:spTree>
    <p:extLst>
      <p:ext uri="{BB962C8B-B14F-4D97-AF65-F5344CB8AC3E}">
        <p14:creationId xmlns:p14="http://schemas.microsoft.com/office/powerpoint/2010/main" val="2043540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A2583-6400-4D9A-B8C0-14EA2BE645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E6EA8E-A2F6-49E2-B1D7-77CD8E7816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00C9B6-7CDF-4CE9-92F3-8DBCA00F21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ADC534-3719-47E5-ACE9-FED60AC24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F0B6AC-838D-4064-A9EF-DE9D273A17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9F3745-AFDB-4AFF-96B6-F5FF9C986519}"/>
              </a:ext>
            </a:extLst>
          </p:cNvPr>
          <p:cNvSpPr>
            <a:spLocks noGrp="1"/>
          </p:cNvSpPr>
          <p:nvPr>
            <p:ph type="dt" sz="half" idx="10"/>
          </p:nvPr>
        </p:nvSpPr>
        <p:spPr/>
        <p:txBody>
          <a:bodyPr/>
          <a:lstStyle/>
          <a:p>
            <a:fld id="{2A350834-391E-405F-AC39-BBBB603D882A}" type="datetimeFigureOut">
              <a:rPr lang="en-US" smtClean="0"/>
              <a:t>11/7/2019</a:t>
            </a:fld>
            <a:endParaRPr lang="en-US"/>
          </a:p>
        </p:txBody>
      </p:sp>
      <p:sp>
        <p:nvSpPr>
          <p:cNvPr id="8" name="Footer Placeholder 7">
            <a:extLst>
              <a:ext uri="{FF2B5EF4-FFF2-40B4-BE49-F238E27FC236}">
                <a16:creationId xmlns:a16="http://schemas.microsoft.com/office/drawing/2014/main" id="{2823EE5A-6E62-4637-B41D-B7DD22A541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414E7-6520-4BB5-A9F2-0A00E1FDE14F}"/>
              </a:ext>
            </a:extLst>
          </p:cNvPr>
          <p:cNvSpPr>
            <a:spLocks noGrp="1"/>
          </p:cNvSpPr>
          <p:nvPr>
            <p:ph type="sldNum" sz="quarter" idx="12"/>
          </p:nvPr>
        </p:nvSpPr>
        <p:spPr/>
        <p:txBody>
          <a:bodyPr/>
          <a:lstStyle/>
          <a:p>
            <a:fld id="{37C46160-A234-40DC-8B0C-B5621305A7F9}" type="slidenum">
              <a:rPr lang="en-US" smtClean="0"/>
              <a:t>‹#›</a:t>
            </a:fld>
            <a:endParaRPr lang="en-US"/>
          </a:p>
        </p:txBody>
      </p:sp>
    </p:spTree>
    <p:extLst>
      <p:ext uri="{BB962C8B-B14F-4D97-AF65-F5344CB8AC3E}">
        <p14:creationId xmlns:p14="http://schemas.microsoft.com/office/powerpoint/2010/main" val="1348736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114CA-3374-4BDC-900E-63B492BFF6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F7B529-9AB9-43E2-B4BB-A269586091BC}"/>
              </a:ext>
            </a:extLst>
          </p:cNvPr>
          <p:cNvSpPr>
            <a:spLocks noGrp="1"/>
          </p:cNvSpPr>
          <p:nvPr>
            <p:ph type="dt" sz="half" idx="10"/>
          </p:nvPr>
        </p:nvSpPr>
        <p:spPr/>
        <p:txBody>
          <a:bodyPr/>
          <a:lstStyle/>
          <a:p>
            <a:fld id="{2A350834-391E-405F-AC39-BBBB603D882A}" type="datetimeFigureOut">
              <a:rPr lang="en-US" smtClean="0"/>
              <a:t>11/7/2019</a:t>
            </a:fld>
            <a:endParaRPr lang="en-US"/>
          </a:p>
        </p:txBody>
      </p:sp>
      <p:sp>
        <p:nvSpPr>
          <p:cNvPr id="4" name="Footer Placeholder 3">
            <a:extLst>
              <a:ext uri="{FF2B5EF4-FFF2-40B4-BE49-F238E27FC236}">
                <a16:creationId xmlns:a16="http://schemas.microsoft.com/office/drawing/2014/main" id="{05F28DA4-0A37-43B1-AC5F-91617B010C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AEF6BD-217F-42F6-8312-6FBEF351C3E0}"/>
              </a:ext>
            </a:extLst>
          </p:cNvPr>
          <p:cNvSpPr>
            <a:spLocks noGrp="1"/>
          </p:cNvSpPr>
          <p:nvPr>
            <p:ph type="sldNum" sz="quarter" idx="12"/>
          </p:nvPr>
        </p:nvSpPr>
        <p:spPr/>
        <p:txBody>
          <a:bodyPr/>
          <a:lstStyle/>
          <a:p>
            <a:fld id="{37C46160-A234-40DC-8B0C-B5621305A7F9}" type="slidenum">
              <a:rPr lang="en-US" smtClean="0"/>
              <a:t>‹#›</a:t>
            </a:fld>
            <a:endParaRPr lang="en-US"/>
          </a:p>
        </p:txBody>
      </p:sp>
    </p:spTree>
    <p:extLst>
      <p:ext uri="{BB962C8B-B14F-4D97-AF65-F5344CB8AC3E}">
        <p14:creationId xmlns:p14="http://schemas.microsoft.com/office/powerpoint/2010/main" val="4294729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7B40A-E50F-4666-A895-6A01C73AB108}"/>
              </a:ext>
            </a:extLst>
          </p:cNvPr>
          <p:cNvSpPr>
            <a:spLocks noGrp="1"/>
          </p:cNvSpPr>
          <p:nvPr>
            <p:ph type="dt" sz="half" idx="10"/>
          </p:nvPr>
        </p:nvSpPr>
        <p:spPr/>
        <p:txBody>
          <a:bodyPr/>
          <a:lstStyle/>
          <a:p>
            <a:fld id="{2A350834-391E-405F-AC39-BBBB603D882A}" type="datetimeFigureOut">
              <a:rPr lang="en-US" smtClean="0"/>
              <a:t>11/7/2019</a:t>
            </a:fld>
            <a:endParaRPr lang="en-US"/>
          </a:p>
        </p:txBody>
      </p:sp>
      <p:sp>
        <p:nvSpPr>
          <p:cNvPr id="3" name="Footer Placeholder 2">
            <a:extLst>
              <a:ext uri="{FF2B5EF4-FFF2-40B4-BE49-F238E27FC236}">
                <a16:creationId xmlns:a16="http://schemas.microsoft.com/office/drawing/2014/main" id="{89F69D99-FCF6-4802-8320-DD336D1550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B4F107-FB1E-4075-BBFB-C1A2693A9A3B}"/>
              </a:ext>
            </a:extLst>
          </p:cNvPr>
          <p:cNvSpPr>
            <a:spLocks noGrp="1"/>
          </p:cNvSpPr>
          <p:nvPr>
            <p:ph type="sldNum" sz="quarter" idx="12"/>
          </p:nvPr>
        </p:nvSpPr>
        <p:spPr/>
        <p:txBody>
          <a:bodyPr/>
          <a:lstStyle/>
          <a:p>
            <a:fld id="{37C46160-A234-40DC-8B0C-B5621305A7F9}" type="slidenum">
              <a:rPr lang="en-US" smtClean="0"/>
              <a:t>‹#›</a:t>
            </a:fld>
            <a:endParaRPr lang="en-US"/>
          </a:p>
        </p:txBody>
      </p:sp>
    </p:spTree>
    <p:extLst>
      <p:ext uri="{BB962C8B-B14F-4D97-AF65-F5344CB8AC3E}">
        <p14:creationId xmlns:p14="http://schemas.microsoft.com/office/powerpoint/2010/main" val="371748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13774-F887-424B-9AA4-F73EE6951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493B7A-DA68-4741-8A54-CCD1D0DD84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046C33-0061-4495-88A5-D739198EF1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770B8-19D7-47EF-A202-B4D585A7A390}"/>
              </a:ext>
            </a:extLst>
          </p:cNvPr>
          <p:cNvSpPr>
            <a:spLocks noGrp="1"/>
          </p:cNvSpPr>
          <p:nvPr>
            <p:ph type="dt" sz="half" idx="10"/>
          </p:nvPr>
        </p:nvSpPr>
        <p:spPr/>
        <p:txBody>
          <a:bodyPr/>
          <a:lstStyle/>
          <a:p>
            <a:fld id="{2A350834-391E-405F-AC39-BBBB603D882A}" type="datetimeFigureOut">
              <a:rPr lang="en-US" smtClean="0"/>
              <a:t>11/7/2019</a:t>
            </a:fld>
            <a:endParaRPr lang="en-US"/>
          </a:p>
        </p:txBody>
      </p:sp>
      <p:sp>
        <p:nvSpPr>
          <p:cNvPr id="6" name="Footer Placeholder 5">
            <a:extLst>
              <a:ext uri="{FF2B5EF4-FFF2-40B4-BE49-F238E27FC236}">
                <a16:creationId xmlns:a16="http://schemas.microsoft.com/office/drawing/2014/main" id="{D9E962E1-5B74-454F-AF59-20D868E50B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229E-8221-4C4D-AAE3-8EFDF664DBCD}"/>
              </a:ext>
            </a:extLst>
          </p:cNvPr>
          <p:cNvSpPr>
            <a:spLocks noGrp="1"/>
          </p:cNvSpPr>
          <p:nvPr>
            <p:ph type="sldNum" sz="quarter" idx="12"/>
          </p:nvPr>
        </p:nvSpPr>
        <p:spPr/>
        <p:txBody>
          <a:bodyPr/>
          <a:lstStyle/>
          <a:p>
            <a:fld id="{37C46160-A234-40DC-8B0C-B5621305A7F9}" type="slidenum">
              <a:rPr lang="en-US" smtClean="0"/>
              <a:t>‹#›</a:t>
            </a:fld>
            <a:endParaRPr lang="en-US"/>
          </a:p>
        </p:txBody>
      </p:sp>
    </p:spTree>
    <p:extLst>
      <p:ext uri="{BB962C8B-B14F-4D97-AF65-F5344CB8AC3E}">
        <p14:creationId xmlns:p14="http://schemas.microsoft.com/office/powerpoint/2010/main" val="3194598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DF1C-FC6E-4943-88B7-E4ECABA666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0BFBD-E50A-48D6-A703-03CD934F15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C0C438-DABF-4996-8ADB-9790512D23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A5BBB0-DC0C-4FCD-B4E2-D56634BACC0E}"/>
              </a:ext>
            </a:extLst>
          </p:cNvPr>
          <p:cNvSpPr>
            <a:spLocks noGrp="1"/>
          </p:cNvSpPr>
          <p:nvPr>
            <p:ph type="dt" sz="half" idx="10"/>
          </p:nvPr>
        </p:nvSpPr>
        <p:spPr/>
        <p:txBody>
          <a:bodyPr/>
          <a:lstStyle/>
          <a:p>
            <a:fld id="{2A350834-391E-405F-AC39-BBBB603D882A}" type="datetimeFigureOut">
              <a:rPr lang="en-US" smtClean="0"/>
              <a:t>11/7/2019</a:t>
            </a:fld>
            <a:endParaRPr lang="en-US"/>
          </a:p>
        </p:txBody>
      </p:sp>
      <p:sp>
        <p:nvSpPr>
          <p:cNvPr id="6" name="Footer Placeholder 5">
            <a:extLst>
              <a:ext uri="{FF2B5EF4-FFF2-40B4-BE49-F238E27FC236}">
                <a16:creationId xmlns:a16="http://schemas.microsoft.com/office/drawing/2014/main" id="{656929C1-ADCA-4075-9664-CA2198CDE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BC06F4-6622-4F9D-A8F5-1BBBEA1A7A15}"/>
              </a:ext>
            </a:extLst>
          </p:cNvPr>
          <p:cNvSpPr>
            <a:spLocks noGrp="1"/>
          </p:cNvSpPr>
          <p:nvPr>
            <p:ph type="sldNum" sz="quarter" idx="12"/>
          </p:nvPr>
        </p:nvSpPr>
        <p:spPr/>
        <p:txBody>
          <a:bodyPr/>
          <a:lstStyle/>
          <a:p>
            <a:fld id="{37C46160-A234-40DC-8B0C-B5621305A7F9}" type="slidenum">
              <a:rPr lang="en-US" smtClean="0"/>
              <a:t>‹#›</a:t>
            </a:fld>
            <a:endParaRPr lang="en-US"/>
          </a:p>
        </p:txBody>
      </p:sp>
    </p:spTree>
    <p:extLst>
      <p:ext uri="{BB962C8B-B14F-4D97-AF65-F5344CB8AC3E}">
        <p14:creationId xmlns:p14="http://schemas.microsoft.com/office/powerpoint/2010/main" val="3079917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C3FB98-2924-4653-B94A-9677B8168E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30873F-7147-4A4C-80E8-3CFCB5E013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D6756-02E7-498A-9745-D07C9EA86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50834-391E-405F-AC39-BBBB603D882A}" type="datetimeFigureOut">
              <a:rPr lang="en-US" smtClean="0"/>
              <a:t>11/7/2019</a:t>
            </a:fld>
            <a:endParaRPr lang="en-US"/>
          </a:p>
        </p:txBody>
      </p:sp>
      <p:sp>
        <p:nvSpPr>
          <p:cNvPr id="5" name="Footer Placeholder 4">
            <a:extLst>
              <a:ext uri="{FF2B5EF4-FFF2-40B4-BE49-F238E27FC236}">
                <a16:creationId xmlns:a16="http://schemas.microsoft.com/office/drawing/2014/main" id="{3DE9DCCE-C85F-4590-B47C-953A980A2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E9060B-C496-4F6B-8EB7-E93159A34E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C46160-A234-40DC-8B0C-B5621305A7F9}" type="slidenum">
              <a:rPr lang="en-US" smtClean="0"/>
              <a:t>‹#›</a:t>
            </a:fld>
            <a:endParaRPr lang="en-US"/>
          </a:p>
        </p:txBody>
      </p:sp>
    </p:spTree>
    <p:extLst>
      <p:ext uri="{BB962C8B-B14F-4D97-AF65-F5344CB8AC3E}">
        <p14:creationId xmlns:p14="http://schemas.microsoft.com/office/powerpoint/2010/main" val="342178312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6.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29.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6.xml"/><Relationship Id="rId5" Type="http://schemas.microsoft.com/office/2007/relationships/hdphoto" Target="../media/hdphoto6.wdp"/><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6.xml"/><Relationship Id="rId5" Type="http://schemas.microsoft.com/office/2007/relationships/hdphoto" Target="../media/hdphoto7.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6.xml"/><Relationship Id="rId6" Type="http://schemas.microsoft.com/office/2007/relationships/hdphoto" Target="../media/hdphoto9.wdp"/><Relationship Id="rId5" Type="http://schemas.openxmlformats.org/officeDocument/2006/relationships/image" Target="../media/image52.png"/><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6.xml"/><Relationship Id="rId6" Type="http://schemas.microsoft.com/office/2007/relationships/hdphoto" Target="../media/hdphoto11.wdp"/><Relationship Id="rId5" Type="http://schemas.openxmlformats.org/officeDocument/2006/relationships/image" Target="../media/image55.png"/><Relationship Id="rId4" Type="http://schemas.microsoft.com/office/2007/relationships/hdphoto" Target="../media/hdphoto10.wdp"/></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59.png"/><Relationship Id="rId5" Type="http://schemas.microsoft.com/office/2007/relationships/hdphoto" Target="../media/hdphoto12.wdp"/><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6.xml"/><Relationship Id="rId6" Type="http://schemas.microsoft.com/office/2007/relationships/hdphoto" Target="../media/hdphoto14.wdp"/><Relationship Id="rId5" Type="http://schemas.openxmlformats.org/officeDocument/2006/relationships/image" Target="../media/image61.png"/><Relationship Id="rId4" Type="http://schemas.microsoft.com/office/2007/relationships/hdphoto" Target="../media/hdphoto13.wdp"/></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49048D-49CD-4AAD-BBB5-1E8493BE4B7C}"/>
              </a:ext>
            </a:extLst>
          </p:cNvPr>
          <p:cNvSpPr>
            <a:spLocks noGrp="1"/>
          </p:cNvSpPr>
          <p:nvPr>
            <p:ph type="title"/>
          </p:nvPr>
        </p:nvSpPr>
        <p:spPr/>
        <p:txBody>
          <a:bodyPr/>
          <a:lstStyle/>
          <a:p>
            <a:r>
              <a:rPr lang="en-US" dirty="0"/>
              <a:t>TPS</a:t>
            </a:r>
            <a:r>
              <a:rPr lang="en-US" baseline="0" dirty="0"/>
              <a:t> Image Processing Training</a:t>
            </a:r>
            <a:endParaRPr lang="en-US" dirty="0"/>
          </a:p>
        </p:txBody>
      </p:sp>
      <p:pic>
        <p:nvPicPr>
          <p:cNvPr id="3" name="Picture Placeholder 2"/>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t="12517" b="12517"/>
          <a:stretch>
            <a:fillRect/>
          </a:stretch>
        </p:blipFill>
        <p:spPr>
          <a:xfrm>
            <a:off x="0" y="0"/>
            <a:ext cx="6096000" cy="6858000"/>
          </a:xfrm>
        </p:spPr>
      </p:pic>
      <p:sp>
        <p:nvSpPr>
          <p:cNvPr id="28" name="Rectangle 27"/>
          <p:cNvSpPr/>
          <p:nvPr/>
        </p:nvSpPr>
        <p:spPr>
          <a:xfrm>
            <a:off x="6121400" y="0"/>
            <a:ext cx="60706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08500" y="1638300"/>
            <a:ext cx="7288050" cy="3251200"/>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p:cNvGrpSpPr/>
          <p:nvPr/>
        </p:nvGrpSpPr>
        <p:grpSpPr>
          <a:xfrm>
            <a:off x="4861400" y="1997022"/>
            <a:ext cx="6755212" cy="2520000"/>
            <a:chOff x="4861400" y="1997022"/>
            <a:chExt cx="6755212" cy="2520000"/>
          </a:xfrm>
        </p:grpSpPr>
        <p:sp>
          <p:nvSpPr>
            <p:cNvPr id="29" name="Rectangle 28"/>
            <p:cNvSpPr/>
            <p:nvPr/>
          </p:nvSpPr>
          <p:spPr>
            <a:xfrm>
              <a:off x="4861400" y="1997022"/>
              <a:ext cx="2520000" cy="2520000"/>
            </a:xfrm>
            <a:prstGeom prst="rect">
              <a:avLst/>
            </a:prstGeom>
            <a:solidFill>
              <a:srgbClr val="A14B36">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p:cNvSpPr/>
            <p:nvPr/>
          </p:nvSpPr>
          <p:spPr>
            <a:xfrm>
              <a:off x="5387500" y="2323323"/>
              <a:ext cx="6229112" cy="1922106"/>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9285"/>
          <a:stretch/>
        </p:blipFill>
        <p:spPr>
          <a:xfrm>
            <a:off x="5733618" y="2519985"/>
            <a:ext cx="5091258" cy="1234440"/>
          </a:xfrm>
          <a:prstGeom prst="rect">
            <a:avLst/>
          </a:prstGeom>
        </p:spPr>
      </p:pic>
      <p:sp>
        <p:nvSpPr>
          <p:cNvPr id="10" name="TextBox 9">
            <a:extLst>
              <a:ext uri="{FF2B5EF4-FFF2-40B4-BE49-F238E27FC236}">
                <a16:creationId xmlns:a16="http://schemas.microsoft.com/office/drawing/2014/main" id="{0844F6A3-41DF-414C-9075-9EE605A0E308}"/>
              </a:ext>
            </a:extLst>
          </p:cNvPr>
          <p:cNvSpPr txBox="1"/>
          <p:nvPr/>
        </p:nvSpPr>
        <p:spPr>
          <a:xfrm>
            <a:off x="6096000" y="339640"/>
            <a:ext cx="57005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AA600"/>
                </a:solidFill>
                <a:effectLst/>
                <a:uLnTx/>
                <a:uFillTx/>
                <a:latin typeface="Ostrich Sans Bold" panose="00000800000000000000" pitchFamily="50" charset="0"/>
                <a:ea typeface="Fira Sans SemiBold" panose="020B0603050000020004" pitchFamily="34" charset="0"/>
                <a:cs typeface="+mn-cs"/>
              </a:rPr>
              <a:t>Transportation corridor agencies</a:t>
            </a:r>
          </a:p>
        </p:txBody>
      </p:sp>
      <p:sp>
        <p:nvSpPr>
          <p:cNvPr id="11" name="TextBox 10">
            <a:extLst>
              <a:ext uri="{FF2B5EF4-FFF2-40B4-BE49-F238E27FC236}">
                <a16:creationId xmlns:a16="http://schemas.microsoft.com/office/drawing/2014/main" id="{352C6AB2-A348-4936-8974-CB1F7A65324D}"/>
              </a:ext>
            </a:extLst>
          </p:cNvPr>
          <p:cNvSpPr txBox="1"/>
          <p:nvPr/>
        </p:nvSpPr>
        <p:spPr>
          <a:xfrm>
            <a:off x="6115649" y="4523596"/>
            <a:ext cx="5900251" cy="1938992"/>
          </a:xfrm>
          <a:prstGeom prst="rect">
            <a:avLst/>
          </a:prstGeom>
          <a:noFill/>
        </p:spPr>
        <p:txBody>
          <a:bodyPr wrap="square" rtlCol="0">
            <a:spAutoFit/>
          </a:bodyPr>
          <a:lstStyle/>
          <a:p>
            <a:pPr algn="r"/>
            <a:r>
              <a:rPr lang="en-US" sz="4000" dirty="0">
                <a:solidFill>
                  <a:srgbClr val="DAA600"/>
                </a:solidFill>
                <a:latin typeface="Ostrich Sans Bold" panose="00000800000000000000" pitchFamily="50" charset="0"/>
                <a:ea typeface="Fira Sans SemiBold" panose="020B0603050000020004" pitchFamily="34" charset="0"/>
              </a:rPr>
              <a:t>image processing training</a:t>
            </a:r>
          </a:p>
          <a:p>
            <a:pPr algn="ctr"/>
            <a:r>
              <a:rPr lang="en-US" sz="4000" dirty="0" err="1">
                <a:solidFill>
                  <a:srgbClr val="DAA600"/>
                </a:solidFill>
                <a:latin typeface="Ostrich Sans Bold" panose="00000800000000000000" pitchFamily="50" charset="0"/>
                <a:ea typeface="Fira Sans SemiBold" panose="020B0603050000020004" pitchFamily="34" charset="0"/>
              </a:rPr>
              <a:t>november</a:t>
            </a:r>
            <a:r>
              <a:rPr lang="en-US" sz="4000" dirty="0">
                <a:solidFill>
                  <a:srgbClr val="DAA600"/>
                </a:solidFill>
                <a:latin typeface="Ostrich Sans Bold" panose="00000800000000000000" pitchFamily="50" charset="0"/>
                <a:ea typeface="Fira Sans SemiBold" panose="020B0603050000020004" pitchFamily="34" charset="0"/>
              </a:rPr>
              <a:t>, 2019</a:t>
            </a:r>
          </a:p>
          <a:p>
            <a:pPr algn="ctr"/>
            <a:r>
              <a:rPr lang="en-US" sz="4000" dirty="0">
                <a:solidFill>
                  <a:srgbClr val="DAA600"/>
                </a:solidFill>
                <a:latin typeface="Ostrich Sans Bold" panose="00000800000000000000" pitchFamily="50" charset="0"/>
                <a:ea typeface="Fira Sans SemiBold" panose="020B0603050000020004" pitchFamily="34" charset="0"/>
              </a:rPr>
              <a:t>RFP no. K001063</a:t>
            </a:r>
            <a:endParaRPr lang="en-GB" sz="4000" dirty="0">
              <a:solidFill>
                <a:srgbClr val="DAA600"/>
              </a:solidFill>
              <a:latin typeface="Ostrich Sans Bold" panose="00000800000000000000" pitchFamily="50" charset="0"/>
              <a:ea typeface="Fira Sans SemiBold" panose="020B0603050000020004" pitchFamily="34" charset="0"/>
            </a:endParaRPr>
          </a:p>
        </p:txBody>
      </p:sp>
    </p:spTree>
    <p:extLst>
      <p:ext uri="{BB962C8B-B14F-4D97-AF65-F5344CB8AC3E}">
        <p14:creationId xmlns:p14="http://schemas.microsoft.com/office/powerpoint/2010/main" val="934329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Code-off examples</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2292935"/>
          </a:xfrm>
          <a:prstGeom prst="rect">
            <a:avLst/>
          </a:prstGeom>
        </p:spPr>
        <p:txBody>
          <a:bodyPr wrap="square">
            <a:spAutoFit/>
          </a:bodyPr>
          <a:lstStyle/>
          <a:p>
            <a:pPr marL="285750" indent="-285750">
              <a:spcBef>
                <a:spcPts val="600"/>
              </a:spcBef>
              <a:spcAft>
                <a:spcPts val="600"/>
              </a:spcAft>
              <a:buClr>
                <a:srgbClr val="DAA600"/>
              </a:buClr>
              <a:buFont typeface="Wingdings" panose="05000000000000000000" pitchFamily="2" charset="2"/>
              <a:buChar char="§"/>
            </a:pPr>
            <a:r>
              <a:rPr lang="en-US" dirty="0"/>
              <a:t>Some unreadable images and their code-off values:</a:t>
            </a:r>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a:p>
            <a:pPr>
              <a:buClr>
                <a:srgbClr val="DAA600"/>
              </a:buClr>
            </a:pPr>
            <a:endParaRPr lang="en-US" dirty="0"/>
          </a:p>
        </p:txBody>
      </p:sp>
      <p:graphicFrame>
        <p:nvGraphicFramePr>
          <p:cNvPr id="3" name="Table 2">
            <a:extLst>
              <a:ext uri="{FF2B5EF4-FFF2-40B4-BE49-F238E27FC236}">
                <a16:creationId xmlns:a16="http://schemas.microsoft.com/office/drawing/2014/main" id="{945931B6-FF8E-48CF-AA14-5963B7D57170}"/>
              </a:ext>
            </a:extLst>
          </p:cNvPr>
          <p:cNvGraphicFramePr>
            <a:graphicFrameLocks noGrp="1"/>
          </p:cNvGraphicFramePr>
          <p:nvPr>
            <p:extLst>
              <p:ext uri="{D42A27DB-BD31-4B8C-83A1-F6EECF244321}">
                <p14:modId xmlns:p14="http://schemas.microsoft.com/office/powerpoint/2010/main" val="3886610750"/>
              </p:ext>
            </p:extLst>
          </p:nvPr>
        </p:nvGraphicFramePr>
        <p:xfrm>
          <a:off x="1546104" y="2450641"/>
          <a:ext cx="6818046" cy="3447888"/>
        </p:xfrm>
        <a:graphic>
          <a:graphicData uri="http://schemas.openxmlformats.org/drawingml/2006/table">
            <a:tbl>
              <a:tblPr firstRow="1" bandRow="1">
                <a:tableStyleId>{5C22544A-7EE6-4342-B048-85BDC9FD1C3A}</a:tableStyleId>
              </a:tblPr>
              <a:tblGrid>
                <a:gridCol w="461945">
                  <a:extLst>
                    <a:ext uri="{9D8B030D-6E8A-4147-A177-3AD203B41FA5}">
                      <a16:colId xmlns:a16="http://schemas.microsoft.com/office/drawing/2014/main" val="2366127091"/>
                    </a:ext>
                  </a:extLst>
                </a:gridCol>
                <a:gridCol w="1246718">
                  <a:extLst>
                    <a:ext uri="{9D8B030D-6E8A-4147-A177-3AD203B41FA5}">
                      <a16:colId xmlns:a16="http://schemas.microsoft.com/office/drawing/2014/main" val="2490292697"/>
                    </a:ext>
                  </a:extLst>
                </a:gridCol>
                <a:gridCol w="3205079">
                  <a:extLst>
                    <a:ext uri="{9D8B030D-6E8A-4147-A177-3AD203B41FA5}">
                      <a16:colId xmlns:a16="http://schemas.microsoft.com/office/drawing/2014/main" val="596174263"/>
                    </a:ext>
                  </a:extLst>
                </a:gridCol>
                <a:gridCol w="1904304">
                  <a:extLst>
                    <a:ext uri="{9D8B030D-6E8A-4147-A177-3AD203B41FA5}">
                      <a16:colId xmlns:a16="http://schemas.microsoft.com/office/drawing/2014/main" val="1912788203"/>
                    </a:ext>
                  </a:extLst>
                </a:gridCol>
              </a:tblGrid>
              <a:tr h="1149296">
                <a:tc>
                  <a:txBody>
                    <a:bodyPr/>
                    <a:lstStyle/>
                    <a:p>
                      <a:r>
                        <a:rPr lang="en-US" sz="1200" b="0" dirty="0">
                          <a:solidFill>
                            <a:schemeClr val="tx1"/>
                          </a:solidFill>
                        </a:rPr>
                        <a:t>60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n-US" sz="1200" b="0" dirty="0">
                          <a:solidFill>
                            <a:schemeClr val="tx1"/>
                          </a:solidFill>
                        </a:rPr>
                        <a:t>Image Not Clear</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n-US" sz="1200" b="0" dirty="0">
                          <a:solidFill>
                            <a:schemeClr val="tx1"/>
                          </a:solidFill>
                        </a:rPr>
                        <a:t>The image is blurry due to vehicle or camera motion.</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548053555"/>
                  </a:ext>
                </a:extLst>
              </a:tr>
              <a:tr h="1149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61</a:t>
                      </a:r>
                    </a:p>
                    <a:p>
                      <a:endParaRPr lang="en-US" sz="1200"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n-US" sz="1200" dirty="0">
                          <a:solidFill>
                            <a:schemeClr val="tx1"/>
                          </a:solidFill>
                        </a:rPr>
                        <a:t>Image Too Light</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n-US" sz="1200" dirty="0">
                          <a:solidFill>
                            <a:schemeClr val="tx1"/>
                          </a:solidFill>
                        </a:rPr>
                        <a:t>The overall image is too bright. Not enough contrast.</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455592871"/>
                  </a:ext>
                </a:extLst>
              </a:tr>
              <a:tr h="1149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62</a:t>
                      </a:r>
                    </a:p>
                    <a:p>
                      <a:endParaRPr lang="en-US" sz="1200"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n-US" sz="1200" dirty="0">
                          <a:solidFill>
                            <a:schemeClr val="tx1"/>
                          </a:solidFill>
                        </a:rPr>
                        <a:t>Image Too Dark</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r>
                        <a:rPr lang="en-US" sz="1200" dirty="0">
                          <a:solidFill>
                            <a:schemeClr val="tx1"/>
                          </a:solidFill>
                        </a:rPr>
                        <a:t>The overall image is too dark. Not enough contrast.</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940666309"/>
                  </a:ext>
                </a:extLst>
              </a:tr>
            </a:tbl>
          </a:graphicData>
        </a:graphic>
      </p:graphicFrame>
      <p:pic>
        <p:nvPicPr>
          <p:cNvPr id="16" name="Picture 2" descr="light">
            <a:extLst>
              <a:ext uri="{FF2B5EF4-FFF2-40B4-BE49-F238E27FC236}">
                <a16:creationId xmlns:a16="http://schemas.microsoft.com/office/drawing/2014/main" id="{D557D1A5-FE1F-4122-94F1-58A6BF2C4345}"/>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85901" y="3723896"/>
            <a:ext cx="1240618" cy="914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descr="dark2">
            <a:extLst>
              <a:ext uri="{FF2B5EF4-FFF2-40B4-BE49-F238E27FC236}">
                <a16:creationId xmlns:a16="http://schemas.microsoft.com/office/drawing/2014/main" id="{713D3266-7C7E-42D6-A9A3-7CDB0428AB1A}"/>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785901" y="4861335"/>
            <a:ext cx="1240618"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blur2">
            <a:extLst>
              <a:ext uri="{FF2B5EF4-FFF2-40B4-BE49-F238E27FC236}">
                <a16:creationId xmlns:a16="http://schemas.microsoft.com/office/drawing/2014/main" id="{68338643-5A7E-43AE-89DF-348F9A70FB8E}"/>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785901" y="2514600"/>
            <a:ext cx="1240618" cy="914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5BBF5751-5245-416A-8028-6C82D8D55F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266" y="862144"/>
            <a:ext cx="2047394" cy="5029200"/>
          </a:xfrm>
          <a:prstGeom prst="rect">
            <a:avLst/>
          </a:prstGeom>
          <a:ln w="6350">
            <a:solidFill>
              <a:schemeClr val="tx1"/>
            </a:solidFill>
          </a:ln>
        </p:spPr>
      </p:pic>
      <p:sp>
        <p:nvSpPr>
          <p:cNvPr id="2" name="Title 1">
            <a:extLst>
              <a:ext uri="{FF2B5EF4-FFF2-40B4-BE49-F238E27FC236}">
                <a16:creationId xmlns:a16="http://schemas.microsoft.com/office/drawing/2014/main" id="{60900320-C05F-44D4-A11A-0525F4A4D6E7}"/>
              </a:ext>
            </a:extLst>
          </p:cNvPr>
          <p:cNvSpPr>
            <a:spLocks noGrp="1"/>
          </p:cNvSpPr>
          <p:nvPr>
            <p:ph type="title"/>
          </p:nvPr>
        </p:nvSpPr>
        <p:spPr>
          <a:xfrm>
            <a:off x="518597" y="-2033386"/>
            <a:ext cx="10515600" cy="1325563"/>
          </a:xfrm>
        </p:spPr>
        <p:txBody>
          <a:bodyPr/>
          <a:lstStyle/>
          <a:p>
            <a:r>
              <a:rPr lang="en-US" b="1" dirty="0">
                <a:latin typeface="Ostrich Sans Medium" panose="02000508000000020004" pitchFamily="50" charset="0"/>
                <a:ea typeface="Raleway" pitchFamily="2" charset="0"/>
              </a:rPr>
              <a:t>Code-off examples</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425186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Problem plate</a:t>
            </a:r>
          </a:p>
        </p:txBody>
      </p:sp>
      <p:sp>
        <p:nvSpPr>
          <p:cNvPr id="11" name="Rectangle 10">
            <a:extLst>
              <a:ext uri="{FF2B5EF4-FFF2-40B4-BE49-F238E27FC236}">
                <a16:creationId xmlns:a16="http://schemas.microsoft.com/office/drawing/2014/main" id="{8EE682BA-DC9E-4DE6-A5D1-A6C2ACA84700}"/>
              </a:ext>
            </a:extLst>
          </p:cNvPr>
          <p:cNvSpPr/>
          <p:nvPr/>
        </p:nvSpPr>
        <p:spPr>
          <a:xfrm>
            <a:off x="157493" y="1656429"/>
            <a:ext cx="5938507" cy="2185214"/>
          </a:xfrm>
          <a:prstGeom prst="rect">
            <a:avLst/>
          </a:prstGeom>
        </p:spPr>
        <p:txBody>
          <a:bodyPr wrap="square">
            <a:spAutoFit/>
          </a:bodyPr>
          <a:lstStyle/>
          <a:p>
            <a:pPr marL="285750" indent="-285750">
              <a:spcBef>
                <a:spcPts val="600"/>
              </a:spcBef>
              <a:spcAft>
                <a:spcPts val="600"/>
              </a:spcAft>
              <a:buClr>
                <a:srgbClr val="DAA600"/>
              </a:buClr>
              <a:buFont typeface="Wingdings" panose="05000000000000000000" pitchFamily="2" charset="2"/>
              <a:buChar char="§"/>
            </a:pPr>
            <a:r>
              <a:rPr lang="en-US" dirty="0"/>
              <a:t>The image reviewing application allows authorized users to add or delete license plates from the problem plate database. A “problem plate” is one which has been previously misread due to similarities between certain letters (E vs F, etc.) .  </a:t>
            </a:r>
          </a:p>
          <a:p>
            <a:pPr marL="285750" indent="-285750">
              <a:spcBef>
                <a:spcPts val="600"/>
              </a:spcBef>
              <a:spcAft>
                <a:spcPts val="600"/>
              </a:spcAft>
              <a:buClr>
                <a:srgbClr val="DAA600"/>
              </a:buClr>
              <a:buFont typeface="Wingdings" panose="05000000000000000000" pitchFamily="2" charset="2"/>
              <a:buChar char="§"/>
            </a:pPr>
            <a:r>
              <a:rPr lang="en-US" dirty="0"/>
              <a:t>Plates with repeated customer disputes are also considered as problem plates.</a:t>
            </a:r>
          </a:p>
        </p:txBody>
      </p:sp>
      <p:sp>
        <p:nvSpPr>
          <p:cNvPr id="2" name="Title 1">
            <a:extLst>
              <a:ext uri="{FF2B5EF4-FFF2-40B4-BE49-F238E27FC236}">
                <a16:creationId xmlns:a16="http://schemas.microsoft.com/office/drawing/2014/main" id="{991A4214-8003-4096-93CF-5C64E9C7D10D}"/>
              </a:ext>
            </a:extLst>
          </p:cNvPr>
          <p:cNvSpPr>
            <a:spLocks noGrp="1"/>
          </p:cNvSpPr>
          <p:nvPr>
            <p:ph type="title"/>
          </p:nvPr>
        </p:nvSpPr>
        <p:spPr>
          <a:xfrm>
            <a:off x="838200" y="-2574532"/>
            <a:ext cx="10515600" cy="1325563"/>
          </a:xfrm>
        </p:spPr>
        <p:txBody>
          <a:bodyPr/>
          <a:lstStyle/>
          <a:p>
            <a:r>
              <a:rPr lang="en-US" b="1" dirty="0">
                <a:latin typeface="Ostrich Sans Medium" panose="02000508000000020004" pitchFamily="50" charset="0"/>
                <a:ea typeface="Raleway" pitchFamily="2" charset="0"/>
              </a:rPr>
              <a:t>Problem plate</a:t>
            </a:r>
            <a:br>
              <a:rPr lang="en-US" b="1" dirty="0">
                <a:latin typeface="Ostrich Sans Medium" panose="02000508000000020004" pitchFamily="50" charset="0"/>
                <a:ea typeface="Raleway" pitchFamily="2" charset="0"/>
              </a:rPr>
            </a:br>
            <a:endParaRPr lang="en-US" dirty="0"/>
          </a:p>
        </p:txBody>
      </p:sp>
      <p:pic>
        <p:nvPicPr>
          <p:cNvPr id="5" name="Picture 4" descr="A screenshot of a cell phone&#10;&#10;Description automatically generated">
            <a:extLst>
              <a:ext uri="{FF2B5EF4-FFF2-40B4-BE49-F238E27FC236}">
                <a16:creationId xmlns:a16="http://schemas.microsoft.com/office/drawing/2014/main" id="{2A9C521A-D8BB-46CD-A6B6-6EB555986295}"/>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410894" y="3803932"/>
            <a:ext cx="7315200" cy="2457500"/>
          </a:xfrm>
          <a:prstGeom prst="rect">
            <a:avLst/>
          </a:prstGeom>
          <a:ln>
            <a:noFill/>
          </a:ln>
          <a:effectLst>
            <a:outerShdw blurRad="50800" dist="38100" dir="5400000" algn="t" rotWithShape="0">
              <a:prstClr val="black">
                <a:alpha val="40000"/>
              </a:prstClr>
            </a:outerShdw>
          </a:effectLst>
        </p:spPr>
      </p:pic>
      <p:sp>
        <p:nvSpPr>
          <p:cNvPr id="6" name="Rectangle 5">
            <a:extLst>
              <a:ext uri="{FF2B5EF4-FFF2-40B4-BE49-F238E27FC236}">
                <a16:creationId xmlns:a16="http://schemas.microsoft.com/office/drawing/2014/main" id="{F76F383E-A218-42F3-96E9-6D45C922C214}"/>
              </a:ext>
            </a:extLst>
          </p:cNvPr>
          <p:cNvSpPr/>
          <p:nvPr/>
        </p:nvSpPr>
        <p:spPr>
          <a:xfrm>
            <a:off x="6255839" y="1656429"/>
            <a:ext cx="5758183" cy="1477328"/>
          </a:xfrm>
          <a:prstGeom prst="rect">
            <a:avLst/>
          </a:prstGeom>
        </p:spPr>
        <p:txBody>
          <a:bodyPr wrap="square">
            <a:spAutoFit/>
          </a:bodyPr>
          <a:lstStyle/>
          <a:p>
            <a:pPr marL="285750" lvl="0" indent="-285750">
              <a:spcBef>
                <a:spcPts val="600"/>
              </a:spcBef>
              <a:spcAft>
                <a:spcPts val="600"/>
              </a:spcAft>
              <a:buClr>
                <a:srgbClr val="DAA600"/>
              </a:buClr>
              <a:buFont typeface="Wingdings" panose="05000000000000000000" pitchFamily="2" charset="2"/>
              <a:buChar char="§"/>
            </a:pPr>
            <a:r>
              <a:rPr lang="en-US" dirty="0">
                <a:solidFill>
                  <a:prstClr val="black"/>
                </a:solidFill>
              </a:rPr>
              <a:t>If a transaction is sent to the application that has a plate in the problem plate database (based on automated or human review), the transaction will be queued for a third (supervisor-level) review before it is forwarded to the CSC System for posting.</a:t>
            </a:r>
          </a:p>
        </p:txBody>
      </p:sp>
    </p:spTree>
    <p:extLst>
      <p:ext uri="{BB962C8B-B14F-4D97-AF65-F5344CB8AC3E}">
        <p14:creationId xmlns:p14="http://schemas.microsoft.com/office/powerpoint/2010/main" val="376691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1626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Problem plate – add a plate</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5600504" cy="3754874"/>
          </a:xfrm>
          <a:prstGeom prst="rect">
            <a:avLst/>
          </a:prstGeom>
        </p:spPr>
        <p:txBody>
          <a:bodyPr wrap="square">
            <a:spAutoFit/>
          </a:bodyPr>
          <a:lstStyle/>
          <a:p>
            <a:pPr>
              <a:spcBef>
                <a:spcPts val="600"/>
              </a:spcBef>
              <a:spcAft>
                <a:spcPts val="600"/>
              </a:spcAft>
              <a:buClr>
                <a:srgbClr val="DAA600"/>
              </a:buClr>
            </a:pPr>
            <a:r>
              <a:rPr lang="en-US" dirty="0"/>
              <a:t>To add a license plate to the Problem Plate database:</a:t>
            </a:r>
          </a:p>
          <a:p>
            <a:pPr marL="285750" indent="-285750">
              <a:spcBef>
                <a:spcPts val="600"/>
              </a:spcBef>
              <a:spcAft>
                <a:spcPts val="600"/>
              </a:spcAft>
              <a:buClr>
                <a:srgbClr val="DAA600"/>
              </a:buClr>
              <a:buFont typeface="Wingdings" panose="05000000000000000000" pitchFamily="2" charset="2"/>
              <a:buChar char="§"/>
            </a:pPr>
            <a:r>
              <a:rPr lang="en-US" dirty="0"/>
              <a:t>Click Audit in the Menu options. The Audit screen displays with Audit and Problem Plate links. </a:t>
            </a:r>
          </a:p>
          <a:p>
            <a:pPr marL="285750" indent="-285750">
              <a:spcBef>
                <a:spcPts val="600"/>
              </a:spcBef>
              <a:spcAft>
                <a:spcPts val="600"/>
              </a:spcAft>
              <a:buClr>
                <a:srgbClr val="DAA600"/>
              </a:buClr>
              <a:buFont typeface="Wingdings" panose="05000000000000000000" pitchFamily="2" charset="2"/>
              <a:buChar char="§"/>
            </a:pPr>
            <a:r>
              <a:rPr lang="en-US" dirty="0"/>
              <a:t>Click the Problem Plate link. The PROBLEM PLATE grid displays.</a:t>
            </a:r>
          </a:p>
          <a:p>
            <a:pPr marL="285750" indent="-285750">
              <a:spcBef>
                <a:spcPts val="600"/>
              </a:spcBef>
              <a:spcAft>
                <a:spcPts val="600"/>
              </a:spcAft>
              <a:buClr>
                <a:srgbClr val="DAA600"/>
              </a:buClr>
              <a:buFont typeface="Wingdings" panose="05000000000000000000" pitchFamily="2" charset="2"/>
              <a:buChar char="§"/>
            </a:pPr>
            <a:r>
              <a:rPr lang="en-US" dirty="0"/>
              <a:t>Click +ADD on the header of the Problem Plate grid. Add Problem Plate appears with problem plate data fields.</a:t>
            </a:r>
          </a:p>
          <a:p>
            <a:pPr marL="285750" indent="-285750">
              <a:spcBef>
                <a:spcPts val="600"/>
              </a:spcBef>
              <a:spcAft>
                <a:spcPts val="600"/>
              </a:spcAft>
              <a:buClr>
                <a:srgbClr val="DAA600"/>
              </a:buClr>
              <a:buFont typeface="Wingdings" panose="05000000000000000000" pitchFamily="2" charset="2"/>
              <a:buChar char="§"/>
            </a:pPr>
            <a:r>
              <a:rPr lang="en-US" dirty="0"/>
              <a:t> Select the state from the dropdown, enter the problem plate (required) number and the correct plate (optional) number in their respective fields. </a:t>
            </a:r>
          </a:p>
        </p:txBody>
      </p:sp>
      <p:sp>
        <p:nvSpPr>
          <p:cNvPr id="2" name="Rectangle 1">
            <a:extLst>
              <a:ext uri="{FF2B5EF4-FFF2-40B4-BE49-F238E27FC236}">
                <a16:creationId xmlns:a16="http://schemas.microsoft.com/office/drawing/2014/main" id="{39FC0BEB-762B-4183-83A0-4256A25E946C}"/>
              </a:ext>
            </a:extLst>
          </p:cNvPr>
          <p:cNvSpPr/>
          <p:nvPr/>
        </p:nvSpPr>
        <p:spPr>
          <a:xfrm>
            <a:off x="6021494" y="4852645"/>
            <a:ext cx="6096000" cy="1354217"/>
          </a:xfrm>
          <a:prstGeom prst="rect">
            <a:avLst/>
          </a:prstGeom>
        </p:spPr>
        <p:txBody>
          <a:bodyPr>
            <a:spAutoFit/>
          </a:bodyPr>
          <a:lstStyle/>
          <a:p>
            <a:pPr marL="285750" indent="-285750">
              <a:spcBef>
                <a:spcPts val="600"/>
              </a:spcBef>
              <a:spcAft>
                <a:spcPts val="600"/>
              </a:spcAft>
              <a:buClr>
                <a:srgbClr val="DAA600"/>
              </a:buClr>
              <a:buFont typeface="Wingdings" panose="05000000000000000000" pitchFamily="2" charset="2"/>
              <a:buChar char="§"/>
            </a:pPr>
            <a:r>
              <a:rPr lang="en-US" dirty="0"/>
              <a:t>Enter the related transaction number and add a reason in the Reason Added field and then click Save.</a:t>
            </a:r>
          </a:p>
          <a:p>
            <a:pPr marL="285750" indent="-285750">
              <a:spcBef>
                <a:spcPts val="600"/>
              </a:spcBef>
              <a:spcAft>
                <a:spcPts val="600"/>
              </a:spcAft>
              <a:buClr>
                <a:srgbClr val="DAA600"/>
              </a:buClr>
              <a:buFont typeface="Wingdings" panose="05000000000000000000" pitchFamily="2" charset="2"/>
              <a:buChar char="§"/>
            </a:pPr>
            <a:r>
              <a:rPr lang="en-US" dirty="0"/>
              <a:t>The problem plate is added to the Problem Plate database.</a:t>
            </a:r>
          </a:p>
        </p:txBody>
      </p:sp>
      <p:pic>
        <p:nvPicPr>
          <p:cNvPr id="5" name="Picture 4" descr="A screenshot of a cell phone&#10;&#10;Description automatically generated">
            <a:extLst>
              <a:ext uri="{FF2B5EF4-FFF2-40B4-BE49-F238E27FC236}">
                <a16:creationId xmlns:a16="http://schemas.microsoft.com/office/drawing/2014/main" id="{52FA3F54-D96C-4F17-B28C-AFDD2CC36A8C}"/>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7316894" y="2531291"/>
            <a:ext cx="3657600" cy="2171373"/>
          </a:xfrm>
          <a:prstGeom prst="rect">
            <a:avLst/>
          </a:prstGeom>
          <a:ln w="6350">
            <a:solidFill>
              <a:schemeClr val="tx1"/>
            </a:solidFill>
          </a:ln>
        </p:spPr>
      </p:pic>
      <p:sp>
        <p:nvSpPr>
          <p:cNvPr id="4" name="Title 3">
            <a:extLst>
              <a:ext uri="{FF2B5EF4-FFF2-40B4-BE49-F238E27FC236}">
                <a16:creationId xmlns:a16="http://schemas.microsoft.com/office/drawing/2014/main" id="{0A4F3755-88A6-4CE6-BA30-0FE603750038}"/>
              </a:ext>
            </a:extLst>
          </p:cNvPr>
          <p:cNvSpPr>
            <a:spLocks noGrp="1"/>
          </p:cNvSpPr>
          <p:nvPr>
            <p:ph type="title"/>
          </p:nvPr>
        </p:nvSpPr>
        <p:spPr>
          <a:xfrm>
            <a:off x="838200" y="-1878772"/>
            <a:ext cx="10515600" cy="1325563"/>
          </a:xfrm>
        </p:spPr>
        <p:txBody>
          <a:bodyPr/>
          <a:lstStyle/>
          <a:p>
            <a:r>
              <a:rPr lang="en-US" b="1" dirty="0">
                <a:latin typeface="Ostrich Sans Medium" panose="02000508000000020004" pitchFamily="50" charset="0"/>
                <a:ea typeface="Raleway" pitchFamily="2" charset="0"/>
              </a:rPr>
              <a:t>Problem plate – add a plate</a:t>
            </a:r>
            <a:br>
              <a:rPr lang="en-US" b="1" dirty="0">
                <a:latin typeface="Ostrich Sans Medium" panose="02000508000000020004" pitchFamily="50" charset="0"/>
                <a:ea typeface="Raleway" pitchFamily="2" charset="0"/>
              </a:rPr>
            </a:br>
            <a:endParaRPr lang="en-US" dirty="0"/>
          </a:p>
        </p:txBody>
      </p:sp>
      <p:pic>
        <p:nvPicPr>
          <p:cNvPr id="7" name="Picture 6" descr="A screenshot of a cell phone&#10;&#10;Description automatically generated">
            <a:extLst>
              <a:ext uri="{FF2B5EF4-FFF2-40B4-BE49-F238E27FC236}">
                <a16:creationId xmlns:a16="http://schemas.microsoft.com/office/drawing/2014/main" id="{0E9EB6A9-14A7-4B82-8EE8-669952C6BC7E}"/>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6112307" y="399231"/>
            <a:ext cx="5943600" cy="1996713"/>
          </a:xfrm>
          <a:prstGeom prst="rect">
            <a:avLst/>
          </a:prstGeom>
          <a:ln w="6350">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79009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Problem plate – edit problem plate</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6155918" cy="4093428"/>
          </a:xfrm>
          <a:prstGeom prst="rect">
            <a:avLst/>
          </a:prstGeom>
        </p:spPr>
        <p:txBody>
          <a:bodyPr wrap="square">
            <a:spAutoFit/>
          </a:bodyPr>
          <a:lstStyle/>
          <a:p>
            <a:pPr>
              <a:spcBef>
                <a:spcPts val="600"/>
              </a:spcBef>
              <a:spcAft>
                <a:spcPts val="600"/>
              </a:spcAft>
              <a:buClr>
                <a:srgbClr val="DAA600"/>
              </a:buClr>
            </a:pPr>
            <a:r>
              <a:rPr lang="en-US" dirty="0"/>
              <a:t>To edit a problem plate:</a:t>
            </a:r>
          </a:p>
          <a:p>
            <a:pPr marL="285750" indent="-285750">
              <a:spcBef>
                <a:spcPts val="600"/>
              </a:spcBef>
              <a:spcAft>
                <a:spcPts val="600"/>
              </a:spcAft>
              <a:buClr>
                <a:srgbClr val="DAA600"/>
              </a:buClr>
              <a:buFont typeface="Wingdings" panose="05000000000000000000" pitchFamily="2" charset="2"/>
              <a:buChar char="§"/>
            </a:pPr>
            <a:r>
              <a:rPr lang="en-US" dirty="0"/>
              <a:t>From the Problem Plate grid, click on the problem plate link. </a:t>
            </a:r>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r>
              <a:rPr lang="en-US" dirty="0"/>
              <a:t>Edit Problem Plate dialog box displays.</a:t>
            </a:r>
          </a:p>
          <a:p>
            <a:pPr marL="285750" indent="-285750">
              <a:spcBef>
                <a:spcPts val="600"/>
              </a:spcBef>
              <a:spcAft>
                <a:spcPts val="600"/>
              </a:spcAft>
              <a:buClr>
                <a:srgbClr val="DAA600"/>
              </a:buClr>
              <a:buFont typeface="Wingdings" panose="05000000000000000000" pitchFamily="2" charset="2"/>
              <a:buChar char="§"/>
            </a:pPr>
            <a:endParaRPr lang="en-US" dirty="0"/>
          </a:p>
        </p:txBody>
      </p:sp>
      <p:pic>
        <p:nvPicPr>
          <p:cNvPr id="5" name="Picture 4" descr="A screenshot of a cell phone&#10;&#10;Description automatically generated">
            <a:extLst>
              <a:ext uri="{FF2B5EF4-FFF2-40B4-BE49-F238E27FC236}">
                <a16:creationId xmlns:a16="http://schemas.microsoft.com/office/drawing/2014/main" id="{4985413D-43DD-40F4-BFA0-0B4D420F8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15" y="2809071"/>
            <a:ext cx="5669280" cy="201041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0" name="Rectangle 9">
            <a:extLst>
              <a:ext uri="{FF2B5EF4-FFF2-40B4-BE49-F238E27FC236}">
                <a16:creationId xmlns:a16="http://schemas.microsoft.com/office/drawing/2014/main" id="{52F763B5-DF0A-4A48-8DE6-B0CCA9098DDA}"/>
              </a:ext>
            </a:extLst>
          </p:cNvPr>
          <p:cNvSpPr/>
          <p:nvPr/>
        </p:nvSpPr>
        <p:spPr>
          <a:xfrm>
            <a:off x="6286796" y="4939329"/>
            <a:ext cx="5029200" cy="923330"/>
          </a:xfrm>
          <a:prstGeom prst="rect">
            <a:avLst/>
          </a:prstGeom>
        </p:spPr>
        <p:txBody>
          <a:bodyPr wrap="square">
            <a:spAutoFit/>
          </a:bodyPr>
          <a:lstStyle/>
          <a:p>
            <a:pPr marL="285750" lvl="0" indent="-285750">
              <a:spcBef>
                <a:spcPts val="600"/>
              </a:spcBef>
              <a:spcAft>
                <a:spcPts val="600"/>
              </a:spcAft>
              <a:buClr>
                <a:srgbClr val="DAA600"/>
              </a:buClr>
              <a:buFont typeface="Wingdings" panose="05000000000000000000" pitchFamily="2" charset="2"/>
              <a:buChar char="§"/>
            </a:pPr>
            <a:r>
              <a:rPr lang="en-US" dirty="0">
                <a:solidFill>
                  <a:prstClr val="black"/>
                </a:solidFill>
              </a:rPr>
              <a:t>Make necessary changes and then click Save. The Problem Plate grid now reflects your changes.</a:t>
            </a:r>
          </a:p>
        </p:txBody>
      </p:sp>
      <p:pic>
        <p:nvPicPr>
          <p:cNvPr id="3" name="Picture 2" descr="A screenshot of a cell phone&#10;&#10;Description automatically generated">
            <a:extLst>
              <a:ext uri="{FF2B5EF4-FFF2-40B4-BE49-F238E27FC236}">
                <a16:creationId xmlns:a16="http://schemas.microsoft.com/office/drawing/2014/main" id="{1F2C70DD-7980-4EBA-BF1A-4B0B71E83B1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237200" y="1606472"/>
            <a:ext cx="5029200" cy="2989553"/>
          </a:xfrm>
          <a:prstGeom prst="rect">
            <a:avLst/>
          </a:prstGeom>
          <a:ln w="6350">
            <a:solidFill>
              <a:schemeClr val="tx1"/>
            </a:solidFill>
          </a:ln>
        </p:spPr>
      </p:pic>
      <p:sp>
        <p:nvSpPr>
          <p:cNvPr id="2" name="Title 1">
            <a:extLst>
              <a:ext uri="{FF2B5EF4-FFF2-40B4-BE49-F238E27FC236}">
                <a16:creationId xmlns:a16="http://schemas.microsoft.com/office/drawing/2014/main" id="{C120AA8D-1A15-4437-B6C6-1DB3EFD1DD1D}"/>
              </a:ext>
            </a:extLst>
          </p:cNvPr>
          <p:cNvSpPr>
            <a:spLocks noGrp="1"/>
          </p:cNvSpPr>
          <p:nvPr>
            <p:ph type="title"/>
          </p:nvPr>
        </p:nvSpPr>
        <p:spPr>
          <a:xfrm>
            <a:off x="814495" y="-2686330"/>
            <a:ext cx="10515600" cy="1325563"/>
          </a:xfrm>
        </p:spPr>
        <p:txBody>
          <a:bodyPr/>
          <a:lstStyle/>
          <a:p>
            <a:r>
              <a:rPr lang="en-US" b="1" dirty="0">
                <a:latin typeface="Ostrich Sans Medium" panose="02000508000000020004" pitchFamily="50" charset="0"/>
                <a:ea typeface="Raleway" pitchFamily="2" charset="0"/>
              </a:rPr>
              <a:t>Problem plate – edit problem plate</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173672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Problem plate – deactivate problem plate</a:t>
            </a:r>
          </a:p>
        </p:txBody>
      </p:sp>
      <p:sp>
        <p:nvSpPr>
          <p:cNvPr id="11" name="Rectangle 10">
            <a:extLst>
              <a:ext uri="{FF2B5EF4-FFF2-40B4-BE49-F238E27FC236}">
                <a16:creationId xmlns:a16="http://schemas.microsoft.com/office/drawing/2014/main" id="{8EE682BA-DC9E-4DE6-A5D1-A6C2ACA84700}"/>
              </a:ext>
            </a:extLst>
          </p:cNvPr>
          <p:cNvSpPr/>
          <p:nvPr/>
        </p:nvSpPr>
        <p:spPr>
          <a:xfrm>
            <a:off x="244884" y="1769231"/>
            <a:ext cx="4618370" cy="4339650"/>
          </a:xfrm>
          <a:prstGeom prst="rect">
            <a:avLst/>
          </a:prstGeom>
        </p:spPr>
        <p:txBody>
          <a:bodyPr wrap="square">
            <a:spAutoFit/>
          </a:bodyPr>
          <a:lstStyle/>
          <a:p>
            <a:pPr>
              <a:spcBef>
                <a:spcPts val="600"/>
              </a:spcBef>
              <a:spcAft>
                <a:spcPts val="600"/>
              </a:spcAft>
              <a:buClr>
                <a:srgbClr val="DAA600"/>
              </a:buClr>
            </a:pPr>
            <a:r>
              <a:rPr lang="en-US" dirty="0"/>
              <a:t>To deactivate a license plate from the Problem Plate database:</a:t>
            </a:r>
          </a:p>
          <a:p>
            <a:pPr marL="285750" indent="-285750">
              <a:spcBef>
                <a:spcPts val="600"/>
              </a:spcBef>
              <a:spcAft>
                <a:spcPts val="600"/>
              </a:spcAft>
              <a:buClr>
                <a:srgbClr val="DAA600"/>
              </a:buClr>
              <a:buFont typeface="Wingdings" panose="05000000000000000000" pitchFamily="2" charset="2"/>
              <a:buChar char="§"/>
            </a:pPr>
            <a:r>
              <a:rPr lang="en-US" dirty="0"/>
              <a:t>From the Problem Plate grid, on the existing plate, click Deactivate under Action.</a:t>
            </a:r>
          </a:p>
          <a:p>
            <a:pPr marL="285750" indent="-285750">
              <a:spcBef>
                <a:spcPts val="600"/>
              </a:spcBef>
              <a:spcAft>
                <a:spcPts val="600"/>
              </a:spcAft>
              <a:buClr>
                <a:srgbClr val="DAA600"/>
              </a:buClr>
              <a:buFont typeface="Wingdings" panose="05000000000000000000" pitchFamily="2" charset="2"/>
              <a:buChar char="§"/>
            </a:pPr>
            <a:r>
              <a:rPr lang="en-US" dirty="0"/>
              <a:t>The problem plate record's status is updated in the grid as Inactive, in red. </a:t>
            </a:r>
          </a:p>
          <a:p>
            <a:pPr marL="285750" indent="-285750">
              <a:spcBef>
                <a:spcPts val="600"/>
              </a:spcBef>
              <a:spcAft>
                <a:spcPts val="600"/>
              </a:spcAft>
              <a:buClr>
                <a:srgbClr val="DAA600"/>
              </a:buClr>
              <a:buFont typeface="Wingdings" panose="05000000000000000000" pitchFamily="2" charset="2"/>
              <a:buChar char="§"/>
            </a:pPr>
            <a:r>
              <a:rPr lang="en-US" dirty="0"/>
              <a:t>To activate the deactivated plate, click Activate under Action.</a:t>
            </a:r>
          </a:p>
          <a:p>
            <a:pPr marL="285750" indent="-285750">
              <a:spcBef>
                <a:spcPts val="600"/>
              </a:spcBef>
              <a:spcAft>
                <a:spcPts val="600"/>
              </a:spcAft>
              <a:buClr>
                <a:srgbClr val="DAA600"/>
              </a:buClr>
              <a:buFont typeface="Wingdings" panose="05000000000000000000" pitchFamily="2" charset="2"/>
              <a:buChar char="§"/>
            </a:pPr>
            <a:r>
              <a:rPr lang="en-US" dirty="0"/>
              <a:t>The license plate status changes to Active and appears green.</a:t>
            </a:r>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p:txBody>
      </p:sp>
      <p:sp>
        <p:nvSpPr>
          <p:cNvPr id="4" name="Title 3">
            <a:extLst>
              <a:ext uri="{FF2B5EF4-FFF2-40B4-BE49-F238E27FC236}">
                <a16:creationId xmlns:a16="http://schemas.microsoft.com/office/drawing/2014/main" id="{42B45C25-7413-4B87-9BAF-D2890CE415F0}"/>
              </a:ext>
            </a:extLst>
          </p:cNvPr>
          <p:cNvSpPr>
            <a:spLocks noGrp="1"/>
          </p:cNvSpPr>
          <p:nvPr>
            <p:ph type="title"/>
          </p:nvPr>
        </p:nvSpPr>
        <p:spPr>
          <a:xfrm>
            <a:off x="838200" y="-2587544"/>
            <a:ext cx="10515600" cy="1325563"/>
          </a:xfrm>
        </p:spPr>
        <p:txBody>
          <a:bodyPr/>
          <a:lstStyle/>
          <a:p>
            <a:r>
              <a:rPr lang="en-US" b="1" dirty="0">
                <a:latin typeface="Ostrich Sans Medium" panose="02000508000000020004" pitchFamily="50" charset="0"/>
                <a:ea typeface="Raleway" pitchFamily="2" charset="0"/>
              </a:rPr>
              <a:t>Problem plate – deactivate problem plate</a:t>
            </a:r>
            <a:br>
              <a:rPr lang="en-US" b="1" dirty="0">
                <a:latin typeface="Ostrich Sans Medium" panose="02000508000000020004" pitchFamily="50" charset="0"/>
                <a:ea typeface="Raleway" pitchFamily="2" charset="0"/>
              </a:rPr>
            </a:br>
            <a:endParaRPr lang="en-US" dirty="0"/>
          </a:p>
        </p:txBody>
      </p:sp>
      <p:pic>
        <p:nvPicPr>
          <p:cNvPr id="6" name="Picture 5" descr="A screenshot of a cell phone&#10;&#10;Description automatically generated">
            <a:extLst>
              <a:ext uri="{FF2B5EF4-FFF2-40B4-BE49-F238E27FC236}">
                <a16:creationId xmlns:a16="http://schemas.microsoft.com/office/drawing/2014/main" id="{3F59EFD3-1BB6-49FC-80F7-836586F5FB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1450" y="1859372"/>
            <a:ext cx="6858000" cy="1777178"/>
          </a:xfrm>
          <a:prstGeom prst="rect">
            <a:avLst/>
          </a:prstGeom>
          <a:ln>
            <a:noFill/>
          </a:ln>
          <a:effectLst>
            <a:outerShdw blurRad="190500" algn="tl" rotWithShape="0">
              <a:srgbClr val="000000">
                <a:alpha val="70000"/>
              </a:srgbClr>
            </a:outerShdw>
          </a:effectLst>
        </p:spPr>
      </p:pic>
      <p:pic>
        <p:nvPicPr>
          <p:cNvPr id="8" name="Picture 7" descr="A screenshot of a cell phone&#10;&#10;Description automatically generated">
            <a:extLst>
              <a:ext uri="{FF2B5EF4-FFF2-40B4-BE49-F238E27FC236}">
                <a16:creationId xmlns:a16="http://schemas.microsoft.com/office/drawing/2014/main" id="{F24CE9B1-4E2F-4983-8A89-EF5326251970}"/>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121450" y="3863456"/>
            <a:ext cx="6858000" cy="10409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077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Road event review search</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5851117" cy="5201424"/>
          </a:xfrm>
          <a:prstGeom prst="rect">
            <a:avLst/>
          </a:prstGeom>
        </p:spPr>
        <p:txBody>
          <a:bodyPr wrap="square">
            <a:spAutoFit/>
          </a:bodyPr>
          <a:lstStyle/>
          <a:p>
            <a:pPr>
              <a:spcBef>
                <a:spcPts val="600"/>
              </a:spcBef>
              <a:spcAft>
                <a:spcPts val="600"/>
              </a:spcAft>
              <a:buClr>
                <a:srgbClr val="DAA600"/>
              </a:buClr>
            </a:pPr>
            <a:r>
              <a:rPr lang="en-US" dirty="0"/>
              <a:t>The Road Event Review Search section details the image search process.</a:t>
            </a:r>
          </a:p>
          <a:p>
            <a:pPr>
              <a:spcBef>
                <a:spcPts val="600"/>
              </a:spcBef>
              <a:spcAft>
                <a:spcPts val="600"/>
              </a:spcAft>
              <a:buClr>
                <a:srgbClr val="DAA600"/>
              </a:buClr>
            </a:pPr>
            <a:r>
              <a:rPr lang="en-US" dirty="0"/>
              <a:t>To perform a Road Event Review Search:</a:t>
            </a:r>
          </a:p>
          <a:p>
            <a:pPr marL="285750" indent="-285750">
              <a:spcBef>
                <a:spcPts val="600"/>
              </a:spcBef>
              <a:spcAft>
                <a:spcPts val="600"/>
              </a:spcAft>
              <a:buClr>
                <a:srgbClr val="DAA600"/>
              </a:buClr>
              <a:buFont typeface="Wingdings" panose="05000000000000000000" pitchFamily="2" charset="2"/>
              <a:buChar char="§"/>
            </a:pPr>
            <a:r>
              <a:rPr lang="en-US" dirty="0"/>
              <a:t>On the TPS Search screen, </a:t>
            </a:r>
            <a:br>
              <a:rPr lang="en-US" dirty="0"/>
            </a:br>
            <a:r>
              <a:rPr lang="en-US" dirty="0"/>
              <a:t>go to Audit&gt; Reviews. Road Event Review Search screen displays.</a:t>
            </a:r>
          </a:p>
          <a:p>
            <a:pPr marL="285750" indent="-285750">
              <a:spcBef>
                <a:spcPts val="600"/>
              </a:spcBef>
              <a:spcAft>
                <a:spcPts val="600"/>
              </a:spcAft>
              <a:buClr>
                <a:srgbClr val="DAA600"/>
              </a:buClr>
              <a:buFont typeface="Wingdings" panose="05000000000000000000" pitchFamily="2" charset="2"/>
              <a:buChar char="§"/>
            </a:pPr>
            <a:r>
              <a:rPr lang="en-US" dirty="0"/>
              <a:t>Select the From/To dates of the transaction from the calendar.</a:t>
            </a:r>
          </a:p>
          <a:p>
            <a:pPr marL="285750" indent="-285750">
              <a:spcBef>
                <a:spcPts val="600"/>
              </a:spcBef>
              <a:spcAft>
                <a:spcPts val="600"/>
              </a:spcAft>
              <a:buClr>
                <a:srgbClr val="DAA600"/>
              </a:buClr>
              <a:buFont typeface="Wingdings" panose="05000000000000000000" pitchFamily="2" charset="2"/>
              <a:buChar char="§"/>
            </a:pPr>
            <a:r>
              <a:rPr lang="en-US" dirty="0"/>
              <a:t>Select the state from the dropdown, enter the license plate number, and choose Road, Plaza, and Lane.</a:t>
            </a:r>
          </a:p>
          <a:p>
            <a:pPr marL="285750" indent="-285750">
              <a:spcBef>
                <a:spcPts val="600"/>
              </a:spcBef>
              <a:spcAft>
                <a:spcPts val="600"/>
              </a:spcAft>
              <a:buClr>
                <a:srgbClr val="DAA600"/>
              </a:buClr>
              <a:buFont typeface="Wingdings" panose="05000000000000000000" pitchFamily="2" charset="2"/>
              <a:buChar char="§"/>
            </a:pPr>
            <a:r>
              <a:rPr lang="en-US" dirty="0"/>
              <a:t>Select a Code-Off value from the dropdown list.</a:t>
            </a:r>
          </a:p>
          <a:p>
            <a:pPr marL="285750" indent="-285750">
              <a:spcBef>
                <a:spcPts val="600"/>
              </a:spcBef>
              <a:spcAft>
                <a:spcPts val="600"/>
              </a:spcAft>
              <a:buClr>
                <a:srgbClr val="DAA600"/>
              </a:buClr>
              <a:buFont typeface="Wingdings" panose="05000000000000000000" pitchFamily="2" charset="2"/>
              <a:buChar char="§"/>
            </a:pPr>
            <a:r>
              <a:rPr lang="en-US" dirty="0"/>
              <a:t>Select an option from Review dropdown.</a:t>
            </a:r>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3D8EF79A-E55A-4AED-B2EA-37B64202AD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410253"/>
            <a:ext cx="5943600" cy="587326"/>
          </a:xfrm>
          <a:prstGeom prst="rect">
            <a:avLst/>
          </a:prstGeom>
          <a:ln>
            <a:noFill/>
          </a:ln>
          <a:effectLst>
            <a:outerShdw blurRad="190500" algn="tl" rotWithShape="0">
              <a:srgbClr val="000000">
                <a:alpha val="70000"/>
              </a:srgbClr>
            </a:outerShdw>
          </a:effectLst>
        </p:spPr>
      </p:pic>
      <p:pic>
        <p:nvPicPr>
          <p:cNvPr id="3" name="Picture 2" descr="A screenshot of a cell phone&#10;&#10;Description automatically generated">
            <a:extLst>
              <a:ext uri="{FF2B5EF4-FFF2-40B4-BE49-F238E27FC236}">
                <a16:creationId xmlns:a16="http://schemas.microsoft.com/office/drawing/2014/main" id="{AEE37856-C85C-4159-9FE8-B1D26883F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25237"/>
            <a:ext cx="5943600" cy="4126688"/>
          </a:xfrm>
          <a:prstGeom prst="rect">
            <a:avLst/>
          </a:prstGeom>
          <a:ln w="6350">
            <a:solidFill>
              <a:schemeClr val="tx1"/>
            </a:solidFill>
          </a:ln>
        </p:spPr>
      </p:pic>
      <p:pic>
        <p:nvPicPr>
          <p:cNvPr id="8" name="Picture 7" descr="A screenshot of a cell phone&#10;&#10;Description automatically generated">
            <a:extLst>
              <a:ext uri="{FF2B5EF4-FFF2-40B4-BE49-F238E27FC236}">
                <a16:creationId xmlns:a16="http://schemas.microsoft.com/office/drawing/2014/main" id="{5C8E72B4-F9FA-43B7-A067-77A098053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0481" y="4263661"/>
            <a:ext cx="1463040" cy="1284152"/>
          </a:xfrm>
          <a:prstGeom prst="rect">
            <a:avLst/>
          </a:prstGeom>
        </p:spPr>
      </p:pic>
      <p:sp>
        <p:nvSpPr>
          <p:cNvPr id="2" name="Title 1">
            <a:extLst>
              <a:ext uri="{FF2B5EF4-FFF2-40B4-BE49-F238E27FC236}">
                <a16:creationId xmlns:a16="http://schemas.microsoft.com/office/drawing/2014/main" id="{BFE75E18-4D71-401B-A84C-C71529F95E95}"/>
              </a:ext>
            </a:extLst>
          </p:cNvPr>
          <p:cNvSpPr>
            <a:spLocks noGrp="1"/>
          </p:cNvSpPr>
          <p:nvPr>
            <p:ph type="title"/>
          </p:nvPr>
        </p:nvSpPr>
        <p:spPr>
          <a:xfrm>
            <a:off x="723900" y="-1986488"/>
            <a:ext cx="10515600" cy="1325563"/>
          </a:xfrm>
        </p:spPr>
        <p:txBody>
          <a:bodyPr/>
          <a:lstStyle/>
          <a:p>
            <a:r>
              <a:rPr lang="en-US" b="1" dirty="0">
                <a:latin typeface="Ostrich Sans Medium" panose="02000508000000020004" pitchFamily="50" charset="0"/>
                <a:ea typeface="Raleway" pitchFamily="2" charset="0"/>
              </a:rPr>
              <a:t>Road event review search</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53327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Road event review search cont’d</a:t>
            </a:r>
          </a:p>
        </p:txBody>
      </p:sp>
      <p:sp>
        <p:nvSpPr>
          <p:cNvPr id="11" name="Rectangle 10">
            <a:extLst>
              <a:ext uri="{FF2B5EF4-FFF2-40B4-BE49-F238E27FC236}">
                <a16:creationId xmlns:a16="http://schemas.microsoft.com/office/drawing/2014/main" id="{8EE682BA-DC9E-4DE6-A5D1-A6C2ACA84700}"/>
              </a:ext>
            </a:extLst>
          </p:cNvPr>
          <p:cNvSpPr/>
          <p:nvPr/>
        </p:nvSpPr>
        <p:spPr>
          <a:xfrm>
            <a:off x="244884" y="1769231"/>
            <a:ext cx="4258638" cy="5278368"/>
          </a:xfrm>
          <a:prstGeom prst="rect">
            <a:avLst/>
          </a:prstGeom>
        </p:spPr>
        <p:txBody>
          <a:bodyPr wrap="square">
            <a:spAutoFit/>
          </a:bodyPr>
          <a:lstStyle/>
          <a:p>
            <a:pPr marL="285750" indent="-285750">
              <a:spcBef>
                <a:spcPts val="600"/>
              </a:spcBef>
              <a:spcAft>
                <a:spcPts val="600"/>
              </a:spcAft>
              <a:buClr>
                <a:srgbClr val="DAA600"/>
              </a:buClr>
              <a:buFont typeface="Wingdings" panose="05000000000000000000" pitchFamily="2" charset="2"/>
              <a:buChar char="§"/>
            </a:pPr>
            <a:r>
              <a:rPr lang="en-US" dirty="0"/>
              <a:t>Check one of the options: </a:t>
            </a:r>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r>
              <a:rPr lang="en-US" dirty="0"/>
              <a:t>Click Search. The system displays the search results in the POSSIBLE MATCHES table.</a:t>
            </a:r>
          </a:p>
          <a:p>
            <a:pPr marL="285750" indent="-285750">
              <a:spcBef>
                <a:spcPts val="600"/>
              </a:spcBef>
              <a:spcAft>
                <a:spcPts val="600"/>
              </a:spcAft>
              <a:buClr>
                <a:srgbClr val="DAA600"/>
              </a:buClr>
              <a:buFont typeface="Wingdings" panose="05000000000000000000" pitchFamily="2" charset="2"/>
              <a:buChar char="§"/>
            </a:pPr>
            <a:r>
              <a:rPr lang="en-US" dirty="0">
                <a:solidFill>
                  <a:prstClr val="black"/>
                </a:solidFill>
              </a:rPr>
              <a:t>Click on the image icon      on the right. A set of vehicle images shows up for that transaction. </a:t>
            </a:r>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endParaRPr lang="en-US" dirty="0"/>
          </a:p>
          <a:p>
            <a:pPr>
              <a:buClr>
                <a:srgbClr val="DAA600"/>
              </a:buClr>
            </a:pPr>
            <a:endParaRPr lang="en-US" dirty="0"/>
          </a:p>
        </p:txBody>
      </p:sp>
      <p:pic>
        <p:nvPicPr>
          <p:cNvPr id="7" name="Picture 6" descr="A picture containing table, holding, orange, close&#10;&#10;Description automatically generated">
            <a:extLst>
              <a:ext uri="{FF2B5EF4-FFF2-40B4-BE49-F238E27FC236}">
                <a16:creationId xmlns:a16="http://schemas.microsoft.com/office/drawing/2014/main" id="{689F379A-9565-4713-9F9D-BF353A0E5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13" y="2322480"/>
            <a:ext cx="1615580" cy="990686"/>
          </a:xfrm>
          <a:prstGeom prst="rect">
            <a:avLst/>
          </a:prstGeom>
          <a:ln w="6350">
            <a:solidFill>
              <a:schemeClr val="tx1"/>
            </a:solidFill>
          </a:ln>
        </p:spPr>
      </p:pic>
      <p:pic>
        <p:nvPicPr>
          <p:cNvPr id="3" name="Picture 2" descr="A close up of a car&#10;&#10;Description automatically generated">
            <a:extLst>
              <a:ext uri="{FF2B5EF4-FFF2-40B4-BE49-F238E27FC236}">
                <a16:creationId xmlns:a16="http://schemas.microsoft.com/office/drawing/2014/main" id="{9B475BBE-650B-4978-AD0D-5035548C11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1032" y="2449116"/>
            <a:ext cx="1645920" cy="4491111"/>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BBCBE628-5BE3-47DA-ACE0-28042D894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003" y="4524647"/>
            <a:ext cx="259102" cy="266723"/>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7035009-2437-44A6-8D92-6899394E72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4160" y="234285"/>
            <a:ext cx="5943600" cy="223477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501F90E3-84EB-47BE-8F4F-B4847FEC3F4E}"/>
              </a:ext>
            </a:extLst>
          </p:cNvPr>
          <p:cNvSpPr>
            <a:spLocks noGrp="1"/>
          </p:cNvSpPr>
          <p:nvPr>
            <p:ph type="title"/>
          </p:nvPr>
        </p:nvSpPr>
        <p:spPr>
          <a:xfrm>
            <a:off x="895350" y="-2382145"/>
            <a:ext cx="10515600" cy="1325563"/>
          </a:xfrm>
        </p:spPr>
        <p:txBody>
          <a:bodyPr/>
          <a:lstStyle/>
          <a:p>
            <a:r>
              <a:rPr lang="en-US" b="1" dirty="0">
                <a:latin typeface="Ostrich Sans Medium" panose="02000508000000020004" pitchFamily="50" charset="0"/>
                <a:ea typeface="Raleway" pitchFamily="2" charset="0"/>
              </a:rPr>
              <a:t>Road event review search cont’d</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48958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Road event review search cont’d</a:t>
            </a:r>
          </a:p>
        </p:txBody>
      </p:sp>
      <p:sp>
        <p:nvSpPr>
          <p:cNvPr id="3" name="Rectangle 2">
            <a:extLst>
              <a:ext uri="{FF2B5EF4-FFF2-40B4-BE49-F238E27FC236}">
                <a16:creationId xmlns:a16="http://schemas.microsoft.com/office/drawing/2014/main" id="{BDD0A57C-072D-40F1-8A39-E0D6B082B960}"/>
              </a:ext>
            </a:extLst>
          </p:cNvPr>
          <p:cNvSpPr/>
          <p:nvPr/>
        </p:nvSpPr>
        <p:spPr>
          <a:xfrm>
            <a:off x="178376" y="1731600"/>
            <a:ext cx="4400397" cy="3016210"/>
          </a:xfrm>
          <a:prstGeom prst="rect">
            <a:avLst/>
          </a:prstGeom>
        </p:spPr>
        <p:txBody>
          <a:bodyPr wrap="square">
            <a:spAutoFit/>
          </a:bodyPr>
          <a:lstStyle/>
          <a:p>
            <a:pPr marL="285750" indent="-285750">
              <a:spcBef>
                <a:spcPts val="600"/>
              </a:spcBef>
              <a:spcAft>
                <a:spcPts val="600"/>
              </a:spcAft>
              <a:buClr>
                <a:srgbClr val="DAA600"/>
              </a:buClr>
              <a:buFont typeface="Wingdings" panose="05000000000000000000" pitchFamily="2" charset="2"/>
              <a:buChar char="§"/>
            </a:pPr>
            <a:r>
              <a:rPr lang="en-US" dirty="0"/>
              <a:t>Click on the Road Event ID to view the details. A separate grid within, details the specific road event. The details include road event review ID, plate number, transaction source, result code, status (pass/fail), and the date of updates.</a:t>
            </a:r>
          </a:p>
          <a:p>
            <a:pPr marL="285750" indent="-285750">
              <a:spcBef>
                <a:spcPts val="600"/>
              </a:spcBef>
              <a:spcAft>
                <a:spcPts val="600"/>
              </a:spcAft>
              <a:buClr>
                <a:srgbClr val="DAA600"/>
              </a:buClr>
              <a:buFont typeface="Wingdings" panose="05000000000000000000" pitchFamily="2" charset="2"/>
              <a:buChar char="§"/>
            </a:pPr>
            <a:r>
              <a:rPr lang="en-US" dirty="0"/>
              <a:t>Click on the same Road Event ID (such as #226 in the screenshot) to close the inside grid.</a:t>
            </a:r>
          </a:p>
        </p:txBody>
      </p:sp>
      <p:pic>
        <p:nvPicPr>
          <p:cNvPr id="4" name="Picture 3" descr="A screenshot of a social media post&#10;&#10;Description automatically generated">
            <a:extLst>
              <a:ext uri="{FF2B5EF4-FFF2-40B4-BE49-F238E27FC236}">
                <a16:creationId xmlns:a16="http://schemas.microsoft.com/office/drawing/2014/main" id="{1B46E8B4-0418-4BF6-B497-1563605472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4903" y="1883146"/>
            <a:ext cx="7315200" cy="2456495"/>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57E5AFF6-46B7-42C3-B817-35F3BCCAAAE8}"/>
              </a:ext>
            </a:extLst>
          </p:cNvPr>
          <p:cNvSpPr>
            <a:spLocks noGrp="1"/>
          </p:cNvSpPr>
          <p:nvPr>
            <p:ph type="title"/>
          </p:nvPr>
        </p:nvSpPr>
        <p:spPr>
          <a:xfrm>
            <a:off x="838200" y="-2409656"/>
            <a:ext cx="10515600" cy="1325563"/>
          </a:xfrm>
        </p:spPr>
        <p:txBody>
          <a:bodyPr/>
          <a:lstStyle/>
          <a:p>
            <a:r>
              <a:rPr lang="en-US" b="1" dirty="0">
                <a:latin typeface="Ostrich Sans Medium" panose="02000508000000020004" pitchFamily="50" charset="0"/>
                <a:ea typeface="Raleway" pitchFamily="2" charset="0"/>
              </a:rPr>
              <a:t>Road event review search cont’d</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116263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Logging out</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3200876"/>
          </a:xfrm>
          <a:prstGeom prst="rect">
            <a:avLst/>
          </a:prstGeom>
        </p:spPr>
        <p:txBody>
          <a:bodyPr wrap="square">
            <a:spAutoFit/>
          </a:bodyPr>
          <a:lstStyle/>
          <a:p>
            <a:pPr>
              <a:spcBef>
                <a:spcPts val="600"/>
              </a:spcBef>
              <a:spcAft>
                <a:spcPts val="600"/>
              </a:spcAft>
              <a:buClr>
                <a:srgbClr val="DAA600"/>
              </a:buClr>
            </a:pPr>
            <a:r>
              <a:rPr lang="en-US" dirty="0"/>
              <a:t>To end your image review session:</a:t>
            </a:r>
          </a:p>
          <a:p>
            <a:pPr marL="342900" indent="-342900">
              <a:spcBef>
                <a:spcPts val="600"/>
              </a:spcBef>
              <a:spcAft>
                <a:spcPts val="600"/>
              </a:spcAft>
              <a:buClr>
                <a:srgbClr val="DAA600"/>
              </a:buClr>
              <a:buFont typeface="Wingdings" panose="05000000000000000000" pitchFamily="2" charset="2"/>
              <a:buChar char="§"/>
            </a:pPr>
            <a:r>
              <a:rPr lang="en-US" dirty="0"/>
              <a:t>In the TPS menu bar, click the headphone icon located in the top right corner and click Log Out. The system takes you back to the login screen.</a:t>
            </a:r>
          </a:p>
          <a:p>
            <a:pPr marL="342900" indent="-342900">
              <a:spcBef>
                <a:spcPts val="600"/>
              </a:spcBef>
              <a:spcAft>
                <a:spcPts val="600"/>
              </a:spcAft>
              <a:buClr>
                <a:srgbClr val="DAA600"/>
              </a:buClr>
              <a:buFont typeface="Wingdings" panose="05000000000000000000" pitchFamily="2" charset="2"/>
              <a:buChar char="§"/>
            </a:pPr>
            <a:r>
              <a:rPr lang="en-US" dirty="0"/>
              <a:t>To continue working in the TPS system, log in again.</a:t>
            </a:r>
          </a:p>
          <a:p>
            <a:pPr marL="342900" indent="-342900">
              <a:spcBef>
                <a:spcPts val="600"/>
              </a:spcBef>
              <a:spcAft>
                <a:spcPts val="600"/>
              </a:spcAft>
              <a:buClr>
                <a:srgbClr val="DAA600"/>
              </a:buClr>
              <a:buFont typeface="Wingdings" panose="05000000000000000000" pitchFamily="2" charset="2"/>
              <a:buChar char="§"/>
            </a:pPr>
            <a:r>
              <a:rPr lang="en-US" dirty="0"/>
              <a:t>To close the application, close the window.</a:t>
            </a:r>
          </a:p>
          <a:p>
            <a:pPr>
              <a:spcBef>
                <a:spcPts val="600"/>
              </a:spcBef>
              <a:spcAft>
                <a:spcPts val="600"/>
              </a:spcAft>
              <a:buClr>
                <a:srgbClr val="DAA600"/>
              </a:buClr>
            </a:pPr>
            <a:endParaRPr lang="en-US" dirty="0"/>
          </a:p>
        </p:txBody>
      </p:sp>
      <p:pic>
        <p:nvPicPr>
          <p:cNvPr id="12" name="Picture 11" descr="A screenshot of a cell phone&#10;&#10;Description automatically generated">
            <a:extLst>
              <a:ext uri="{FF2B5EF4-FFF2-40B4-BE49-F238E27FC236}">
                <a16:creationId xmlns:a16="http://schemas.microsoft.com/office/drawing/2014/main" id="{A3B70C95-FAD3-4570-ABD2-86AC9312A5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4801" y="1769231"/>
            <a:ext cx="6400800" cy="1101209"/>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F40F21F0-1C70-4FDF-8267-879184D1C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9027" y="2966002"/>
            <a:ext cx="4114800" cy="1418038"/>
          </a:xfrm>
          <a:prstGeom prst="rect">
            <a:avLst/>
          </a:prstGeom>
        </p:spPr>
      </p:pic>
      <p:sp>
        <p:nvSpPr>
          <p:cNvPr id="2" name="Title 1">
            <a:extLst>
              <a:ext uri="{FF2B5EF4-FFF2-40B4-BE49-F238E27FC236}">
                <a16:creationId xmlns:a16="http://schemas.microsoft.com/office/drawing/2014/main" id="{5FC00FAB-7D6E-4149-B6E2-F0DA52B7D81C}"/>
              </a:ext>
            </a:extLst>
          </p:cNvPr>
          <p:cNvSpPr>
            <a:spLocks noGrp="1"/>
          </p:cNvSpPr>
          <p:nvPr>
            <p:ph type="title"/>
          </p:nvPr>
        </p:nvSpPr>
        <p:spPr>
          <a:xfrm>
            <a:off x="895350" y="-2330431"/>
            <a:ext cx="10515600" cy="1325563"/>
          </a:xfrm>
        </p:spPr>
        <p:txBody>
          <a:bodyPr/>
          <a:lstStyle/>
          <a:p>
            <a:r>
              <a:rPr lang="en-US" b="1" dirty="0">
                <a:latin typeface="Ostrich Sans Medium" panose="02000508000000020004" pitchFamily="50" charset="0"/>
                <a:ea typeface="Raleway" pitchFamily="2" charset="0"/>
              </a:rPr>
              <a:t>Logging out</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0146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9325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Break</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pic>
        <p:nvPicPr>
          <p:cNvPr id="4" name="Picture 3" descr="A plate of food on a wooden table&#10;&#10;Description automatically generated">
            <a:extLst>
              <a:ext uri="{FF2B5EF4-FFF2-40B4-BE49-F238E27FC236}">
                <a16:creationId xmlns:a16="http://schemas.microsoft.com/office/drawing/2014/main" id="{AFFEE0B3-30AC-4055-BC7E-2EBF186D5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603" y="2118613"/>
            <a:ext cx="3657600" cy="2520518"/>
          </a:xfrm>
          <a:prstGeom prst="rect">
            <a:avLst/>
          </a:prstGeom>
          <a:effectLst>
            <a:softEdge rad="635000"/>
          </a:effectLst>
        </p:spPr>
      </p:pic>
      <p:pic>
        <p:nvPicPr>
          <p:cNvPr id="10" name="Picture 9" descr="A cup of coffee on a table&#10;&#10;Description automatically generated">
            <a:extLst>
              <a:ext uri="{FF2B5EF4-FFF2-40B4-BE49-F238E27FC236}">
                <a16:creationId xmlns:a16="http://schemas.microsoft.com/office/drawing/2014/main" id="{7707586B-2D9E-4290-AF5E-83087E9AF9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49364">
            <a:off x="418187" y="2409657"/>
            <a:ext cx="3657600" cy="2531540"/>
          </a:xfrm>
          <a:prstGeom prst="rect">
            <a:avLst/>
          </a:prstGeom>
          <a:effectLst>
            <a:softEdge rad="635000"/>
          </a:effectLst>
        </p:spPr>
      </p:pic>
      <p:pic>
        <p:nvPicPr>
          <p:cNvPr id="6" name="Picture 5" descr="A dog sitting on a rock next to water&#10;&#10;Description automatically generated">
            <a:extLst>
              <a:ext uri="{FF2B5EF4-FFF2-40B4-BE49-F238E27FC236}">
                <a16:creationId xmlns:a16="http://schemas.microsoft.com/office/drawing/2014/main" id="{D14678A3-132A-4B66-AB8B-3E2184AFB6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7032" y="2890301"/>
            <a:ext cx="3564202" cy="3402280"/>
          </a:xfrm>
          <a:prstGeom prst="rect">
            <a:avLst/>
          </a:prstGeom>
          <a:effectLst>
            <a:softEdge rad="127000"/>
          </a:effectLst>
        </p:spPr>
      </p:pic>
      <p:pic>
        <p:nvPicPr>
          <p:cNvPr id="3" name="Picture 2" descr="A cat sitting on a table&#10;&#10;Description automatically generated">
            <a:extLst>
              <a:ext uri="{FF2B5EF4-FFF2-40B4-BE49-F238E27FC236}">
                <a16:creationId xmlns:a16="http://schemas.microsoft.com/office/drawing/2014/main" id="{667E357A-7F4E-461D-B014-8C362C4135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3224" y="932550"/>
            <a:ext cx="2705100" cy="1685925"/>
          </a:xfrm>
          <a:prstGeom prst="rect">
            <a:avLst/>
          </a:prstGeom>
          <a:effectLst>
            <a:softEdge rad="317500"/>
          </a:effectLst>
        </p:spPr>
      </p:pic>
      <p:sp>
        <p:nvSpPr>
          <p:cNvPr id="2" name="Title 1">
            <a:extLst>
              <a:ext uri="{FF2B5EF4-FFF2-40B4-BE49-F238E27FC236}">
                <a16:creationId xmlns:a16="http://schemas.microsoft.com/office/drawing/2014/main" id="{8ACE1809-4FBF-46F5-B86C-AFCE4A0BF335}"/>
              </a:ext>
            </a:extLst>
          </p:cNvPr>
          <p:cNvSpPr>
            <a:spLocks noGrp="1"/>
          </p:cNvSpPr>
          <p:nvPr>
            <p:ph type="title"/>
          </p:nvPr>
        </p:nvSpPr>
        <p:spPr>
          <a:xfrm>
            <a:off x="254000" y="-2659990"/>
            <a:ext cx="10515600" cy="1325563"/>
          </a:xfrm>
        </p:spPr>
        <p:txBody>
          <a:bodyPr/>
          <a:lstStyle/>
          <a:p>
            <a:r>
              <a:rPr lang="en-US" b="1" dirty="0">
                <a:solidFill>
                  <a:srgbClr val="DAA600"/>
                </a:solidFill>
                <a:latin typeface="Ostrich Sans Medium" panose="02000508000000020004" pitchFamily="50" charset="0"/>
                <a:ea typeface="Raleway" pitchFamily="2" charset="0"/>
              </a:rPr>
              <a:t>Break</a:t>
            </a:r>
            <a:endParaRPr lang="en-US" dirty="0"/>
          </a:p>
        </p:txBody>
      </p:sp>
    </p:spTree>
    <p:extLst>
      <p:ext uri="{BB962C8B-B14F-4D97-AF65-F5344CB8AC3E}">
        <p14:creationId xmlns:p14="http://schemas.microsoft.com/office/powerpoint/2010/main" val="2459709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62085" y="31147"/>
            <a:ext cx="7049597"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1570580"/>
            <a:ext cx="5950223" cy="5047536"/>
          </a:xfrm>
          <a:prstGeom prst="rect">
            <a:avLst/>
          </a:prstGeom>
          <a:noFill/>
        </p:spPr>
        <p:txBody>
          <a:bodyPr wrap="square" rtlCol="0">
            <a:spAutoFit/>
          </a:bodyPr>
          <a:lstStyle/>
          <a:p>
            <a:pPr>
              <a:buClr>
                <a:srgbClr val="DAA600"/>
              </a:buClr>
            </a:pPr>
            <a:r>
              <a:rPr lang="en-US" sz="2400" dirty="0">
                <a:ea typeface="Raleway" pitchFamily="2" charset="0"/>
              </a:rPr>
              <a:t>What is image processing?</a:t>
            </a:r>
          </a:p>
          <a:p>
            <a:pPr marL="285750" indent="-285750">
              <a:spcBef>
                <a:spcPts val="600"/>
              </a:spcBef>
              <a:spcAft>
                <a:spcPts val="600"/>
              </a:spcAft>
              <a:buClr>
                <a:srgbClr val="DAA600"/>
              </a:buClr>
              <a:buFont typeface="Wingdings" panose="05000000000000000000" pitchFamily="2" charset="2"/>
              <a:buChar char="§"/>
            </a:pPr>
            <a:r>
              <a:rPr lang="en-US" dirty="0"/>
              <a:t>Image processing helps to identify the owner of a vehicle when no transponder read is available.</a:t>
            </a:r>
          </a:p>
          <a:p>
            <a:pPr marL="285750" indent="-285750">
              <a:spcBef>
                <a:spcPts val="600"/>
              </a:spcBef>
              <a:spcAft>
                <a:spcPts val="600"/>
              </a:spcAft>
              <a:buClr>
                <a:srgbClr val="DAA600"/>
              </a:buClr>
              <a:buFont typeface="Wingdings" panose="05000000000000000000" pitchFamily="2" charset="2"/>
              <a:buChar char="§"/>
            </a:pPr>
            <a:r>
              <a:rPr lang="en-US" dirty="0"/>
              <a:t>The motorist who may be an account holder could simply forget to place their transponder in the vehicle, or the transponder couldn’t be read by the AVI equipment.</a:t>
            </a:r>
          </a:p>
          <a:p>
            <a:pPr marL="285750" indent="-285750">
              <a:spcBef>
                <a:spcPts val="600"/>
              </a:spcBef>
              <a:spcAft>
                <a:spcPts val="600"/>
              </a:spcAft>
              <a:buClr>
                <a:srgbClr val="DAA600"/>
              </a:buClr>
              <a:buFont typeface="Wingdings" panose="05000000000000000000" pitchFamily="2" charset="2"/>
              <a:buChar char="§"/>
            </a:pPr>
            <a:r>
              <a:rPr lang="en-US" dirty="0"/>
              <a:t>Vehicle license plate images are captured at each Toll Point for all Transactions. If a valid FasTrak Transponder is not identified, the images associated with that Transaction will be available to the CSC System as an image set (</a:t>
            </a:r>
            <a:r>
              <a:rPr lang="en-US" dirty="0" err="1"/>
              <a:t>Upto</a:t>
            </a:r>
            <a:r>
              <a:rPr lang="en-US" dirty="0"/>
              <a:t> 24 images). </a:t>
            </a:r>
          </a:p>
          <a:p>
            <a:pPr marL="285750" indent="-285750">
              <a:spcBef>
                <a:spcPts val="600"/>
              </a:spcBef>
              <a:spcAft>
                <a:spcPts val="600"/>
              </a:spcAft>
              <a:buClr>
                <a:srgbClr val="DAA600"/>
              </a:buClr>
              <a:buFont typeface="Wingdings" panose="05000000000000000000" pitchFamily="2" charset="2"/>
              <a:buChar char="§"/>
            </a:pPr>
            <a:r>
              <a:rPr lang="en-US" dirty="0"/>
              <a:t>The photographs make it easier to collect the toll due. </a:t>
            </a:r>
          </a:p>
          <a:p>
            <a:pPr marL="285750" indent="-285750">
              <a:buClr>
                <a:srgbClr val="DAA600"/>
              </a:buClr>
              <a:buFont typeface="Wingdings" panose="05000000000000000000" pitchFamily="2" charset="2"/>
              <a:buChar char="§"/>
            </a:pPr>
            <a:endParaRPr lang="en-US" dirty="0"/>
          </a:p>
          <a:p>
            <a:pPr marL="285750" indent="-285750">
              <a:buClr>
                <a:srgbClr val="DAA600"/>
              </a:buClr>
              <a:buFont typeface="Wingdings" panose="05000000000000000000" pitchFamily="2" charset="2"/>
              <a:buChar char="§"/>
            </a:pPr>
            <a:endParaRPr lang="en-US" dirty="0"/>
          </a:p>
          <a:p>
            <a:endParaRPr lang="en-US" sz="2400" dirty="0">
              <a:ea typeface="Raleway" pitchFamily="2" charset="0"/>
            </a:endParaRPr>
          </a:p>
        </p:txBody>
      </p:sp>
      <p:cxnSp>
        <p:nvCxnSpPr>
          <p:cNvPr id="7" name="Straight Connector 6">
            <a:extLst>
              <a:ext uri="{FF2B5EF4-FFF2-40B4-BE49-F238E27FC236}">
                <a16:creationId xmlns:a16="http://schemas.microsoft.com/office/drawing/2014/main" id="{7006028F-F3F5-4729-9BE6-CFA280C27938}"/>
              </a:ext>
            </a:extLst>
          </p:cNvPr>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A92801-48FE-4C54-9540-C2CA062FFBF0}"/>
              </a:ext>
            </a:extLst>
          </p:cNvPr>
          <p:cNvSpPr txBox="1"/>
          <p:nvPr/>
        </p:nvSpPr>
        <p:spPr>
          <a:xfrm>
            <a:off x="162085" y="766897"/>
            <a:ext cx="4997016" cy="584775"/>
          </a:xfrm>
          <a:prstGeom prst="rect">
            <a:avLst/>
          </a:prstGeom>
          <a:noFill/>
        </p:spPr>
        <p:txBody>
          <a:bodyPr wrap="square" rtlCol="0">
            <a:spAutoFit/>
          </a:bodyPr>
          <a:lstStyle/>
          <a:p>
            <a:r>
              <a:rPr lang="en-US" sz="3200" b="1">
                <a:latin typeface="Ostrich Sans Medium" panose="02000508000000020004" pitchFamily="50" charset="0"/>
                <a:ea typeface="Raleway" pitchFamily="2" charset="0"/>
              </a:rPr>
              <a:t>Introduction</a:t>
            </a:r>
            <a:endParaRPr lang="en-US" sz="3200" b="1" dirty="0">
              <a:latin typeface="Ostrich Sans Medium" panose="02000508000000020004" pitchFamily="50" charset="0"/>
              <a:ea typeface="Raleway" pitchFamily="2" charset="0"/>
            </a:endParaRPr>
          </a:p>
        </p:txBody>
      </p:sp>
      <p:pic>
        <p:nvPicPr>
          <p:cNvPr id="3" name="Picture 2" descr="A car on display&#10;&#10;Description automatically generated">
            <a:extLst>
              <a:ext uri="{FF2B5EF4-FFF2-40B4-BE49-F238E27FC236}">
                <a16:creationId xmlns:a16="http://schemas.microsoft.com/office/drawing/2014/main" id="{E037873E-5630-482D-973C-744C9730B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3589"/>
            <a:ext cx="5943600" cy="4627905"/>
          </a:xfrm>
          <a:prstGeom prst="rect">
            <a:avLst/>
          </a:prstGeom>
          <a:ln w="12700">
            <a:solidFill>
              <a:schemeClr val="tx1"/>
            </a:solidFill>
          </a:ln>
          <a:effectLst>
            <a:outerShdw blurRad="50800" dist="38100" dir="5400000" algn="t" rotWithShape="0">
              <a:prstClr val="black">
                <a:alpha val="40000"/>
              </a:prstClr>
            </a:outerShdw>
          </a:effectLst>
        </p:spPr>
      </p:pic>
      <p:sp>
        <p:nvSpPr>
          <p:cNvPr id="9" name="Title 8">
            <a:extLst>
              <a:ext uri="{FF2B5EF4-FFF2-40B4-BE49-F238E27FC236}">
                <a16:creationId xmlns:a16="http://schemas.microsoft.com/office/drawing/2014/main" id="{6973FDB9-B989-40EE-A4D1-E457DDE11BE0}"/>
              </a:ext>
            </a:extLst>
          </p:cNvPr>
          <p:cNvSpPr>
            <a:spLocks noGrp="1"/>
          </p:cNvSpPr>
          <p:nvPr>
            <p:ph type="title"/>
          </p:nvPr>
        </p:nvSpPr>
        <p:spPr>
          <a:xfrm>
            <a:off x="518597" y="-2084720"/>
            <a:ext cx="10515600" cy="1325563"/>
          </a:xfrm>
        </p:spPr>
        <p:txBody>
          <a:bodyPr/>
          <a:lstStyle/>
          <a:p>
            <a:r>
              <a:rPr lang="en-US" dirty="0"/>
              <a:t>Introduction</a:t>
            </a:r>
          </a:p>
        </p:txBody>
      </p:sp>
    </p:spTree>
    <p:extLst>
      <p:ext uri="{BB962C8B-B14F-4D97-AF65-F5344CB8AC3E}">
        <p14:creationId xmlns:p14="http://schemas.microsoft.com/office/powerpoint/2010/main" val="175704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reports</a:t>
            </a:r>
          </a:p>
        </p:txBody>
      </p:sp>
      <p:graphicFrame>
        <p:nvGraphicFramePr>
          <p:cNvPr id="6" name="Table 6">
            <a:extLst>
              <a:ext uri="{FF2B5EF4-FFF2-40B4-BE49-F238E27FC236}">
                <a16:creationId xmlns:a16="http://schemas.microsoft.com/office/drawing/2014/main" id="{200FB0CE-60DD-4056-8068-CC7BCB56A794}"/>
              </a:ext>
            </a:extLst>
          </p:cNvPr>
          <p:cNvGraphicFramePr>
            <a:graphicFrameLocks noGrp="1"/>
          </p:cNvGraphicFramePr>
          <p:nvPr>
            <p:extLst>
              <p:ext uri="{D42A27DB-BD31-4B8C-83A1-F6EECF244321}">
                <p14:modId xmlns:p14="http://schemas.microsoft.com/office/powerpoint/2010/main" val="2867275173"/>
              </p:ext>
            </p:extLst>
          </p:nvPr>
        </p:nvGraphicFramePr>
        <p:xfrm>
          <a:off x="2292746" y="1723594"/>
          <a:ext cx="4721013" cy="482092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4721013">
                  <a:extLst>
                    <a:ext uri="{9D8B030D-6E8A-4147-A177-3AD203B41FA5}">
                      <a16:colId xmlns:a16="http://schemas.microsoft.com/office/drawing/2014/main" val="3592001190"/>
                    </a:ext>
                  </a:extLst>
                </a:gridCol>
              </a:tblGrid>
              <a:tr h="370840">
                <a:tc>
                  <a:txBody>
                    <a:bodyPr/>
                    <a:lstStyle/>
                    <a:p>
                      <a:pPr marL="285750" indent="-285750">
                        <a:buFont typeface="Wingdings" panose="05000000000000000000" pitchFamily="2" charset="2"/>
                        <a:buChar char="§"/>
                      </a:pPr>
                      <a:r>
                        <a:rPr lang="en-US" b="1" dirty="0">
                          <a:solidFill>
                            <a:srgbClr val="A55032"/>
                          </a:solidFill>
                        </a:rPr>
                        <a:t>Time to Process</a:t>
                      </a:r>
                    </a:p>
                  </a:txBody>
                  <a:tcPr>
                    <a:solidFill>
                      <a:schemeClr val="bg2">
                        <a:lumMod val="40000"/>
                        <a:lumOff val="60000"/>
                      </a:schemeClr>
                    </a:solidFill>
                  </a:tcPr>
                </a:tc>
                <a:extLst>
                  <a:ext uri="{0D108BD9-81ED-4DB2-BD59-A6C34878D82A}">
                    <a16:rowId xmlns:a16="http://schemas.microsoft.com/office/drawing/2014/main" val="2112897182"/>
                  </a:ext>
                </a:extLst>
              </a:tr>
              <a:tr h="370840">
                <a:tc>
                  <a:txBody>
                    <a:bodyPr/>
                    <a:lstStyle/>
                    <a:p>
                      <a:pPr marL="285750" indent="-285750">
                        <a:buFont typeface="Wingdings" panose="05000000000000000000" pitchFamily="2" charset="2"/>
                        <a:buChar char="§"/>
                      </a:pPr>
                      <a:r>
                        <a:rPr lang="en-US" b="1" dirty="0">
                          <a:solidFill>
                            <a:srgbClr val="A55032"/>
                          </a:solidFill>
                        </a:rPr>
                        <a:t>Image Review Detail</a:t>
                      </a:r>
                    </a:p>
                  </a:txBody>
                  <a:tcPr>
                    <a:solidFill>
                      <a:schemeClr val="bg2">
                        <a:lumMod val="40000"/>
                        <a:lumOff val="60000"/>
                      </a:schemeClr>
                    </a:solidFill>
                  </a:tcPr>
                </a:tc>
                <a:extLst>
                  <a:ext uri="{0D108BD9-81ED-4DB2-BD59-A6C34878D82A}">
                    <a16:rowId xmlns:a16="http://schemas.microsoft.com/office/drawing/2014/main" val="962189980"/>
                  </a:ext>
                </a:extLst>
              </a:tr>
              <a:tr h="370840">
                <a:tc>
                  <a:txBody>
                    <a:bodyPr/>
                    <a:lstStyle/>
                    <a:p>
                      <a:pPr marL="285750" indent="-285750">
                        <a:buFont typeface="Wingdings" panose="05000000000000000000" pitchFamily="2" charset="2"/>
                        <a:buChar char="§"/>
                      </a:pPr>
                      <a:r>
                        <a:rPr lang="en-US" b="1" dirty="0">
                          <a:solidFill>
                            <a:srgbClr val="A55032"/>
                          </a:solidFill>
                        </a:rPr>
                        <a:t>Audit Results</a:t>
                      </a:r>
                    </a:p>
                  </a:txBody>
                  <a:tcPr>
                    <a:solidFill>
                      <a:schemeClr val="bg2">
                        <a:lumMod val="40000"/>
                        <a:lumOff val="60000"/>
                      </a:schemeClr>
                    </a:solidFill>
                  </a:tcPr>
                </a:tc>
                <a:extLst>
                  <a:ext uri="{0D108BD9-81ED-4DB2-BD59-A6C34878D82A}">
                    <a16:rowId xmlns:a16="http://schemas.microsoft.com/office/drawing/2014/main" val="1142434583"/>
                  </a:ext>
                </a:extLst>
              </a:tr>
              <a:tr h="370840">
                <a:tc>
                  <a:txBody>
                    <a:bodyPr/>
                    <a:lstStyle/>
                    <a:p>
                      <a:pPr marL="285750" indent="-285750">
                        <a:buFont typeface="Wingdings" panose="05000000000000000000" pitchFamily="2" charset="2"/>
                        <a:buChar char="§"/>
                      </a:pPr>
                      <a:r>
                        <a:rPr lang="en-US" b="1" dirty="0">
                          <a:solidFill>
                            <a:srgbClr val="A55032"/>
                          </a:solidFill>
                        </a:rPr>
                        <a:t>Problem Plates</a:t>
                      </a:r>
                    </a:p>
                  </a:txBody>
                  <a:tcPr>
                    <a:solidFill>
                      <a:schemeClr val="bg2">
                        <a:lumMod val="40000"/>
                        <a:lumOff val="60000"/>
                      </a:schemeClr>
                    </a:solidFill>
                  </a:tcPr>
                </a:tc>
                <a:extLst>
                  <a:ext uri="{0D108BD9-81ED-4DB2-BD59-A6C34878D82A}">
                    <a16:rowId xmlns:a16="http://schemas.microsoft.com/office/drawing/2014/main" val="4026225398"/>
                  </a:ext>
                </a:extLst>
              </a:tr>
              <a:tr h="370840">
                <a:tc>
                  <a:txBody>
                    <a:bodyPr/>
                    <a:lstStyle/>
                    <a:p>
                      <a:pPr marL="285750" indent="-285750">
                        <a:buFont typeface="Wingdings" panose="05000000000000000000" pitchFamily="2" charset="2"/>
                        <a:buChar char="§"/>
                      </a:pPr>
                      <a:r>
                        <a:rPr lang="en-US" b="1" dirty="0">
                          <a:solidFill>
                            <a:srgbClr val="A55032"/>
                          </a:solidFill>
                        </a:rPr>
                        <a:t>Problem Plate History</a:t>
                      </a:r>
                    </a:p>
                  </a:txBody>
                  <a:tcPr>
                    <a:solidFill>
                      <a:schemeClr val="bg2">
                        <a:lumMod val="40000"/>
                        <a:lumOff val="60000"/>
                      </a:schemeClr>
                    </a:solidFill>
                  </a:tcPr>
                </a:tc>
                <a:extLst>
                  <a:ext uri="{0D108BD9-81ED-4DB2-BD59-A6C34878D82A}">
                    <a16:rowId xmlns:a16="http://schemas.microsoft.com/office/drawing/2014/main" val="1986659843"/>
                  </a:ext>
                </a:extLst>
              </a:tr>
              <a:tr h="370840">
                <a:tc>
                  <a:txBody>
                    <a:bodyPr/>
                    <a:lstStyle/>
                    <a:p>
                      <a:pPr marL="285750" indent="-285750">
                        <a:buFont typeface="Wingdings" panose="05000000000000000000" pitchFamily="2" charset="2"/>
                        <a:buChar char="§"/>
                      </a:pPr>
                      <a:r>
                        <a:rPr lang="en-US" b="1" dirty="0">
                          <a:solidFill>
                            <a:srgbClr val="A55032"/>
                          </a:solidFill>
                        </a:rPr>
                        <a:t>Problem Plate Transactions</a:t>
                      </a:r>
                    </a:p>
                  </a:txBody>
                  <a:tcPr>
                    <a:solidFill>
                      <a:schemeClr val="bg2">
                        <a:lumMod val="40000"/>
                        <a:lumOff val="60000"/>
                      </a:schemeClr>
                    </a:solidFill>
                  </a:tcPr>
                </a:tc>
                <a:extLst>
                  <a:ext uri="{0D108BD9-81ED-4DB2-BD59-A6C34878D82A}">
                    <a16:rowId xmlns:a16="http://schemas.microsoft.com/office/drawing/2014/main" val="1754733837"/>
                  </a:ext>
                </a:extLst>
              </a:tr>
              <a:tr h="370840">
                <a:tc>
                  <a:txBody>
                    <a:bodyPr/>
                    <a:lstStyle/>
                    <a:p>
                      <a:pPr marL="285750" indent="-285750">
                        <a:buFont typeface="Wingdings" panose="05000000000000000000" pitchFamily="2" charset="2"/>
                        <a:buChar char="§"/>
                      </a:pPr>
                      <a:r>
                        <a:rPr lang="en-US" b="1" dirty="0">
                          <a:solidFill>
                            <a:srgbClr val="A55032"/>
                          </a:solidFill>
                        </a:rPr>
                        <a:t>Time in Queue</a:t>
                      </a:r>
                    </a:p>
                  </a:txBody>
                  <a:tcPr>
                    <a:solidFill>
                      <a:schemeClr val="bg2">
                        <a:lumMod val="40000"/>
                        <a:lumOff val="60000"/>
                      </a:schemeClr>
                    </a:solidFill>
                  </a:tcPr>
                </a:tc>
                <a:extLst>
                  <a:ext uri="{0D108BD9-81ED-4DB2-BD59-A6C34878D82A}">
                    <a16:rowId xmlns:a16="http://schemas.microsoft.com/office/drawing/2014/main" val="1648699546"/>
                  </a:ext>
                </a:extLst>
              </a:tr>
              <a:tr h="370840">
                <a:tc>
                  <a:txBody>
                    <a:bodyPr/>
                    <a:lstStyle/>
                    <a:p>
                      <a:pPr marL="285750" indent="-285750">
                        <a:buFont typeface="Wingdings" panose="05000000000000000000" pitchFamily="2" charset="2"/>
                        <a:buChar char="§"/>
                      </a:pPr>
                      <a:r>
                        <a:rPr lang="en-US" b="1" dirty="0">
                          <a:solidFill>
                            <a:srgbClr val="A55032"/>
                          </a:solidFill>
                        </a:rPr>
                        <a:t>User Productivity</a:t>
                      </a:r>
                    </a:p>
                  </a:txBody>
                  <a:tcPr>
                    <a:solidFill>
                      <a:schemeClr val="bg2">
                        <a:lumMod val="40000"/>
                        <a:lumOff val="60000"/>
                      </a:schemeClr>
                    </a:solidFill>
                  </a:tcPr>
                </a:tc>
                <a:extLst>
                  <a:ext uri="{0D108BD9-81ED-4DB2-BD59-A6C34878D82A}">
                    <a16:rowId xmlns:a16="http://schemas.microsoft.com/office/drawing/2014/main" val="57407257"/>
                  </a:ext>
                </a:extLst>
              </a:tr>
              <a:tr h="370840">
                <a:tc>
                  <a:txBody>
                    <a:bodyPr/>
                    <a:lstStyle/>
                    <a:p>
                      <a:pPr marL="285750" indent="-285750">
                        <a:buFont typeface="Wingdings" panose="05000000000000000000" pitchFamily="2" charset="2"/>
                        <a:buChar char="§"/>
                      </a:pPr>
                      <a:r>
                        <a:rPr lang="en-US" b="1" dirty="0">
                          <a:solidFill>
                            <a:srgbClr val="A55032"/>
                          </a:solidFill>
                        </a:rPr>
                        <a:t>IP Audit</a:t>
                      </a:r>
                    </a:p>
                  </a:txBody>
                  <a:tcPr>
                    <a:solidFill>
                      <a:schemeClr val="bg2">
                        <a:lumMod val="40000"/>
                        <a:lumOff val="60000"/>
                      </a:schemeClr>
                    </a:solidFill>
                  </a:tcPr>
                </a:tc>
                <a:extLst>
                  <a:ext uri="{0D108BD9-81ED-4DB2-BD59-A6C34878D82A}">
                    <a16:rowId xmlns:a16="http://schemas.microsoft.com/office/drawing/2014/main" val="2558269136"/>
                  </a:ext>
                </a:extLst>
              </a:tr>
              <a:tr h="370840">
                <a:tc>
                  <a:txBody>
                    <a:bodyPr/>
                    <a:lstStyle/>
                    <a:p>
                      <a:pPr marL="285750" indent="-285750">
                        <a:buFont typeface="Wingdings" panose="05000000000000000000" pitchFamily="2" charset="2"/>
                        <a:buChar char="§"/>
                      </a:pPr>
                      <a:r>
                        <a:rPr lang="en-US" b="1" dirty="0">
                          <a:solidFill>
                            <a:srgbClr val="A55032"/>
                          </a:solidFill>
                        </a:rPr>
                        <a:t>Outsource Status</a:t>
                      </a:r>
                    </a:p>
                  </a:txBody>
                  <a:tcPr>
                    <a:solidFill>
                      <a:schemeClr val="bg2">
                        <a:lumMod val="40000"/>
                        <a:lumOff val="60000"/>
                      </a:schemeClr>
                    </a:solidFill>
                  </a:tcPr>
                </a:tc>
                <a:extLst>
                  <a:ext uri="{0D108BD9-81ED-4DB2-BD59-A6C34878D82A}">
                    <a16:rowId xmlns:a16="http://schemas.microsoft.com/office/drawing/2014/main" val="3423194531"/>
                  </a:ext>
                </a:extLst>
              </a:tr>
              <a:tr h="370840">
                <a:tc>
                  <a:txBody>
                    <a:bodyPr/>
                    <a:lstStyle/>
                    <a:p>
                      <a:pPr marL="285750" indent="-285750">
                        <a:buFont typeface="Wingdings" panose="05000000000000000000" pitchFamily="2" charset="2"/>
                        <a:buChar char="§"/>
                      </a:pPr>
                      <a:r>
                        <a:rPr lang="en-US" b="1" dirty="0">
                          <a:solidFill>
                            <a:srgbClr val="A55032"/>
                          </a:solidFill>
                        </a:rPr>
                        <a:t>Image Processing Average Review Accuracy</a:t>
                      </a:r>
                    </a:p>
                  </a:txBody>
                  <a:tcPr>
                    <a:solidFill>
                      <a:schemeClr val="bg2">
                        <a:lumMod val="40000"/>
                        <a:lumOff val="60000"/>
                      </a:schemeClr>
                    </a:solidFill>
                  </a:tcPr>
                </a:tc>
                <a:extLst>
                  <a:ext uri="{0D108BD9-81ED-4DB2-BD59-A6C34878D82A}">
                    <a16:rowId xmlns:a16="http://schemas.microsoft.com/office/drawing/2014/main" val="3407148521"/>
                  </a:ext>
                </a:extLst>
              </a:tr>
              <a:tr h="370840">
                <a:tc>
                  <a:txBody>
                    <a:bodyPr/>
                    <a:lstStyle/>
                    <a:p>
                      <a:pPr marL="285750" indent="-285750">
                        <a:buFont typeface="Wingdings" panose="05000000000000000000" pitchFamily="2" charset="2"/>
                        <a:buChar char="§"/>
                      </a:pPr>
                      <a:r>
                        <a:rPr lang="en-US" b="1" dirty="0">
                          <a:solidFill>
                            <a:srgbClr val="A55032"/>
                          </a:solidFill>
                        </a:rPr>
                        <a:t>Image Processing Days to Wait </a:t>
                      </a:r>
                    </a:p>
                  </a:txBody>
                  <a:tcPr>
                    <a:solidFill>
                      <a:schemeClr val="bg2">
                        <a:lumMod val="40000"/>
                        <a:lumOff val="60000"/>
                      </a:schemeClr>
                    </a:solidFill>
                  </a:tcPr>
                </a:tc>
                <a:extLst>
                  <a:ext uri="{0D108BD9-81ED-4DB2-BD59-A6C34878D82A}">
                    <a16:rowId xmlns:a16="http://schemas.microsoft.com/office/drawing/2014/main" val="913182828"/>
                  </a:ext>
                </a:extLst>
              </a:tr>
              <a:tr h="370840">
                <a:tc>
                  <a:txBody>
                    <a:bodyPr/>
                    <a:lstStyle/>
                    <a:p>
                      <a:pPr marL="285750" indent="-285750">
                        <a:buFont typeface="Wingdings" panose="05000000000000000000" pitchFamily="2" charset="2"/>
                        <a:buChar char="§"/>
                      </a:pPr>
                      <a:r>
                        <a:rPr lang="en-US" b="1" dirty="0">
                          <a:solidFill>
                            <a:srgbClr val="A55032"/>
                          </a:solidFill>
                        </a:rPr>
                        <a:t>Image Processing Status</a:t>
                      </a:r>
                    </a:p>
                  </a:txBody>
                  <a:tcPr>
                    <a:solidFill>
                      <a:schemeClr val="bg2">
                        <a:lumMod val="40000"/>
                        <a:lumOff val="60000"/>
                      </a:schemeClr>
                    </a:solidFill>
                  </a:tcPr>
                </a:tc>
                <a:extLst>
                  <a:ext uri="{0D108BD9-81ED-4DB2-BD59-A6C34878D82A}">
                    <a16:rowId xmlns:a16="http://schemas.microsoft.com/office/drawing/2014/main" val="23141465"/>
                  </a:ext>
                </a:extLst>
              </a:tr>
            </a:tbl>
          </a:graphicData>
        </a:graphic>
      </p:graphicFrame>
      <p:sp>
        <p:nvSpPr>
          <p:cNvPr id="16" name="Rectangle 15">
            <a:extLst>
              <a:ext uri="{FF2B5EF4-FFF2-40B4-BE49-F238E27FC236}">
                <a16:creationId xmlns:a16="http://schemas.microsoft.com/office/drawing/2014/main" id="{EDF44B32-0F66-4FDD-B98B-54E1E979B3AE}"/>
              </a:ext>
            </a:extLst>
          </p:cNvPr>
          <p:cNvSpPr/>
          <p:nvPr/>
        </p:nvSpPr>
        <p:spPr>
          <a:xfrm>
            <a:off x="162084" y="3434254"/>
            <a:ext cx="2130662" cy="2031325"/>
          </a:xfrm>
          <a:prstGeom prst="rect">
            <a:avLst/>
          </a:prstGeom>
        </p:spPr>
        <p:txBody>
          <a:bodyPr wrap="square">
            <a:spAutoFit/>
          </a:bodyPr>
          <a:lstStyle/>
          <a:p>
            <a:r>
              <a:rPr lang="en-US" dirty="0"/>
              <a:t>TPS Image Processing Report allows authorized users to view and run these reports in the table.</a:t>
            </a:r>
          </a:p>
          <a:p>
            <a:endParaRPr lang="en-US" dirty="0"/>
          </a:p>
        </p:txBody>
      </p:sp>
      <p:pic>
        <p:nvPicPr>
          <p:cNvPr id="3" name="Picture 2" descr="A screenshot of a cell phone&#10;&#10;Description automatically generated">
            <a:extLst>
              <a:ext uri="{FF2B5EF4-FFF2-40B4-BE49-F238E27FC236}">
                <a16:creationId xmlns:a16="http://schemas.microsoft.com/office/drawing/2014/main" id="{F93C4E44-EDF9-4A04-8BE4-35762DE9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9332" y="4034418"/>
            <a:ext cx="4572000" cy="2039884"/>
          </a:xfrm>
          <a:prstGeom prst="rect">
            <a:avLst/>
          </a:prstGeom>
          <a:ln w="6350">
            <a:solidFill>
              <a:schemeClr val="tx1"/>
            </a:solidFill>
          </a:ln>
          <a:scene3d>
            <a:camera prst="isometricOffAxis1Right"/>
            <a:lightRig rig="threePt" dir="t"/>
          </a:scene3d>
        </p:spPr>
      </p:pic>
      <p:pic>
        <p:nvPicPr>
          <p:cNvPr id="7" name="Picture 6" descr="A screenshot of a cell phone&#10;&#10;Description automatically generated">
            <a:extLst>
              <a:ext uri="{FF2B5EF4-FFF2-40B4-BE49-F238E27FC236}">
                <a16:creationId xmlns:a16="http://schemas.microsoft.com/office/drawing/2014/main" id="{9D9FC5EA-798C-4C94-A3C8-37483735A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9600" y="1026826"/>
            <a:ext cx="4572000" cy="2940717"/>
          </a:xfrm>
          <a:prstGeom prst="rect">
            <a:avLst/>
          </a:prstGeom>
          <a:ln w="6350">
            <a:solidFill>
              <a:schemeClr val="tx1"/>
            </a:solidFill>
          </a:ln>
          <a:scene3d>
            <a:camera prst="isometricOffAxis1Right"/>
            <a:lightRig rig="threePt" dir="t"/>
          </a:scene3d>
        </p:spPr>
      </p:pic>
      <p:pic>
        <p:nvPicPr>
          <p:cNvPr id="9" name="Picture 8" descr="A screenshot of a cell phone&#10;&#10;Description automatically generated">
            <a:extLst>
              <a:ext uri="{FF2B5EF4-FFF2-40B4-BE49-F238E27FC236}">
                <a16:creationId xmlns:a16="http://schemas.microsoft.com/office/drawing/2014/main" id="{C97EAFB5-D5EC-4047-9050-54E51CA65E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5173" y="2239870"/>
            <a:ext cx="4572000" cy="1851221"/>
          </a:xfrm>
          <a:prstGeom prst="rect">
            <a:avLst/>
          </a:prstGeom>
          <a:ln w="6350">
            <a:solidFill>
              <a:schemeClr val="tx1"/>
            </a:solidFill>
          </a:ln>
          <a:scene3d>
            <a:camera prst="isometricOffAxis1Right"/>
            <a:lightRig rig="threePt" dir="t"/>
          </a:scene3d>
        </p:spPr>
      </p:pic>
      <p:sp>
        <p:nvSpPr>
          <p:cNvPr id="2" name="Title 1">
            <a:extLst>
              <a:ext uri="{FF2B5EF4-FFF2-40B4-BE49-F238E27FC236}">
                <a16:creationId xmlns:a16="http://schemas.microsoft.com/office/drawing/2014/main" id="{5715FC07-7110-491F-BCB4-797CDF56D9C1}"/>
              </a:ext>
            </a:extLst>
          </p:cNvPr>
          <p:cNvSpPr>
            <a:spLocks noGrp="1"/>
          </p:cNvSpPr>
          <p:nvPr>
            <p:ph type="title"/>
          </p:nvPr>
        </p:nvSpPr>
        <p:spPr>
          <a:xfrm>
            <a:off x="838200" y="-3224619"/>
            <a:ext cx="10515600" cy="1325563"/>
          </a:xfrm>
        </p:spPr>
        <p:txBody>
          <a:bodyPr/>
          <a:lstStyle/>
          <a:p>
            <a:r>
              <a:rPr lang="en-US" b="1" dirty="0">
                <a:latin typeface="Ostrich Sans Medium" panose="02000508000000020004" pitchFamily="50" charset="0"/>
                <a:ea typeface="Raleway" pitchFamily="2" charset="0"/>
              </a:rPr>
              <a:t>Reports</a:t>
            </a:r>
            <a:endParaRPr lang="en-US" dirty="0"/>
          </a:p>
        </p:txBody>
      </p:sp>
    </p:spTree>
    <p:extLst>
      <p:ext uri="{BB962C8B-B14F-4D97-AF65-F5344CB8AC3E}">
        <p14:creationId xmlns:p14="http://schemas.microsoft.com/office/powerpoint/2010/main" val="4176925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browsing reports</a:t>
            </a:r>
          </a:p>
        </p:txBody>
      </p:sp>
      <p:sp>
        <p:nvSpPr>
          <p:cNvPr id="2" name="Rectangle 1">
            <a:extLst>
              <a:ext uri="{FF2B5EF4-FFF2-40B4-BE49-F238E27FC236}">
                <a16:creationId xmlns:a16="http://schemas.microsoft.com/office/drawing/2014/main" id="{2E881515-FCE9-4C77-8FE6-B6721541E3E5}"/>
              </a:ext>
            </a:extLst>
          </p:cNvPr>
          <p:cNvSpPr/>
          <p:nvPr/>
        </p:nvSpPr>
        <p:spPr>
          <a:xfrm>
            <a:off x="162084" y="1639336"/>
            <a:ext cx="5913399" cy="5247590"/>
          </a:xfrm>
          <a:prstGeom prst="rect">
            <a:avLst/>
          </a:prstGeom>
        </p:spPr>
        <p:txBody>
          <a:bodyPr wrap="square">
            <a:spAutoFit/>
          </a:bodyPr>
          <a:lstStyle/>
          <a:p>
            <a:pPr marL="285750" indent="-285750">
              <a:spcBef>
                <a:spcPts val="600"/>
              </a:spcBef>
              <a:spcAft>
                <a:spcPts val="600"/>
              </a:spcAft>
              <a:buClr>
                <a:srgbClr val="DAA600"/>
              </a:buClr>
              <a:buFont typeface="Wingdings" panose="05000000000000000000" pitchFamily="2" charset="2"/>
              <a:buChar char="§"/>
            </a:pPr>
            <a:r>
              <a:rPr lang="en-US" dirty="0"/>
              <a:t>You can browse Image Processing reports by clicking the Report button on the TPS Search screen.</a:t>
            </a:r>
          </a:p>
          <a:p>
            <a:pPr marL="285750" indent="-285750">
              <a:spcBef>
                <a:spcPts val="600"/>
              </a:spcBef>
              <a:spcAft>
                <a:spcPts val="600"/>
              </a:spcAft>
              <a:buClr>
                <a:srgbClr val="DAA600"/>
              </a:buClr>
              <a:buFont typeface="Wingdings" panose="05000000000000000000" pitchFamily="2" charset="2"/>
              <a:buChar char="§"/>
            </a:pPr>
            <a:r>
              <a:rPr lang="en-US" dirty="0"/>
              <a:t>TIBCO </a:t>
            </a:r>
            <a:r>
              <a:rPr lang="en-US" dirty="0" err="1"/>
              <a:t>Jaspersoft</a:t>
            </a:r>
            <a:r>
              <a:rPr lang="en-US" dirty="0"/>
              <a:t> Report Repository displays with Folders on the left nav bar and Repository on the right pane.</a:t>
            </a:r>
          </a:p>
          <a:p>
            <a:pPr marL="285750" indent="-285750">
              <a:spcBef>
                <a:spcPts val="600"/>
              </a:spcBef>
              <a:spcAft>
                <a:spcPts val="600"/>
              </a:spcAft>
              <a:buClr>
                <a:srgbClr val="DAA600"/>
              </a:buClr>
              <a:buFont typeface="Wingdings" panose="05000000000000000000" pitchFamily="2" charset="2"/>
              <a:buChar char="§"/>
            </a:pPr>
            <a:r>
              <a:rPr lang="en-US" dirty="0"/>
              <a:t>The Repository shows you the available reports, based on your user configuration</a:t>
            </a:r>
          </a:p>
          <a:p>
            <a:pPr marL="285750" indent="-285750">
              <a:spcBef>
                <a:spcPts val="600"/>
              </a:spcBef>
              <a:spcAft>
                <a:spcPts val="600"/>
              </a:spcAft>
              <a:buClr>
                <a:srgbClr val="DAA600"/>
              </a:buClr>
              <a:buFont typeface="Wingdings" panose="05000000000000000000" pitchFamily="2" charset="2"/>
              <a:buChar char="§"/>
            </a:pPr>
            <a:r>
              <a:rPr lang="en-US" dirty="0"/>
              <a:t>Folders: </a:t>
            </a:r>
          </a:p>
          <a:p>
            <a:pPr marL="742950" lvl="1" indent="-285750">
              <a:spcBef>
                <a:spcPts val="600"/>
              </a:spcBef>
              <a:spcAft>
                <a:spcPts val="600"/>
              </a:spcAft>
              <a:buClr>
                <a:srgbClr val="A55032"/>
              </a:buClr>
              <a:buFont typeface="Wingdings" panose="05000000000000000000" pitchFamily="2" charset="2"/>
              <a:buChar char="§"/>
            </a:pPr>
            <a:r>
              <a:rPr lang="en-US" dirty="0"/>
              <a:t>Reports are organized into categories and placed into folders</a:t>
            </a:r>
          </a:p>
          <a:p>
            <a:pPr marL="285750" indent="-285750">
              <a:spcBef>
                <a:spcPts val="600"/>
              </a:spcBef>
              <a:spcAft>
                <a:spcPts val="600"/>
              </a:spcAft>
              <a:buClr>
                <a:srgbClr val="DAA600"/>
              </a:buClr>
              <a:buFont typeface="Wingdings" panose="05000000000000000000" pitchFamily="2" charset="2"/>
              <a:buChar char="§"/>
            </a:pPr>
            <a:r>
              <a:rPr lang="en-US" dirty="0"/>
              <a:t>Repository:</a:t>
            </a:r>
          </a:p>
          <a:p>
            <a:pPr marL="742950" lvl="1" indent="-285750">
              <a:spcBef>
                <a:spcPts val="600"/>
              </a:spcBef>
              <a:spcAft>
                <a:spcPts val="600"/>
              </a:spcAft>
              <a:buClr>
                <a:srgbClr val="A55032"/>
              </a:buClr>
              <a:buFont typeface="Wingdings" panose="05000000000000000000" pitchFamily="2" charset="2"/>
              <a:buChar char="§"/>
            </a:pPr>
            <a:r>
              <a:rPr lang="en-US" dirty="0"/>
              <a:t>Shows the reports available in the selected folder</a:t>
            </a:r>
          </a:p>
          <a:p>
            <a:pPr marL="285750" indent="-285750">
              <a:buClr>
                <a:srgbClr val="DAA600"/>
              </a:buClr>
              <a:buFont typeface="Wingdings" panose="05000000000000000000" pitchFamily="2" charset="2"/>
              <a:buChar char="§"/>
            </a:pPr>
            <a:endParaRPr lang="en-US" dirty="0"/>
          </a:p>
          <a:p>
            <a:endParaRPr lang="en-US" dirty="0"/>
          </a:p>
          <a:p>
            <a:r>
              <a:rPr lang="en-US" dirty="0"/>
              <a:t> </a:t>
            </a:r>
          </a:p>
        </p:txBody>
      </p:sp>
      <p:pic>
        <p:nvPicPr>
          <p:cNvPr id="9" name="Picture 8" descr="A screenshot of a cell phone&#10;&#10;Description automatically generated">
            <a:extLst>
              <a:ext uri="{FF2B5EF4-FFF2-40B4-BE49-F238E27FC236}">
                <a16:creationId xmlns:a16="http://schemas.microsoft.com/office/drawing/2014/main" id="{34D17366-E5FE-4A7B-BF9F-FBA3AC405BE1}"/>
              </a:ext>
            </a:extLst>
          </p:cNvPr>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112307" y="862144"/>
            <a:ext cx="5943600" cy="2945130"/>
          </a:xfrm>
          <a:prstGeom prst="rect">
            <a:avLst/>
          </a:prstGeom>
          <a:ln>
            <a:noFill/>
          </a:ln>
          <a:effectLst>
            <a:outerShdw blurRad="50800" dist="38100" dir="5400000" algn="t" rotWithShape="0">
              <a:prstClr val="black">
                <a:alpha val="40000"/>
              </a:prstClr>
            </a:outerShdw>
          </a:effectLst>
        </p:spPr>
      </p:pic>
      <p:pic>
        <p:nvPicPr>
          <p:cNvPr id="11" name="Picture 10" descr="A screenshot of a social media post&#10;&#10;Description automatically generated">
            <a:extLst>
              <a:ext uri="{FF2B5EF4-FFF2-40B4-BE49-F238E27FC236}">
                <a16:creationId xmlns:a16="http://schemas.microsoft.com/office/drawing/2014/main" id="{42E95BD5-D762-4BAF-B4BF-B72196E8D7E6}"/>
              </a:ext>
            </a:extLst>
          </p:cNvPr>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6096000" y="3948646"/>
            <a:ext cx="5943600" cy="1751330"/>
          </a:xfrm>
          <a:prstGeom prst="rect">
            <a:avLst/>
          </a:prstGeom>
          <a:ln>
            <a:noFill/>
          </a:ln>
          <a:effectLst>
            <a:outerShdw blurRad="50800" dist="38100" dir="5400000" algn="t" rotWithShape="0">
              <a:prstClr val="black">
                <a:alpha val="40000"/>
              </a:prstClr>
            </a:outerShdw>
          </a:effectLst>
        </p:spPr>
      </p:pic>
      <p:sp>
        <p:nvSpPr>
          <p:cNvPr id="3" name="Title 2">
            <a:extLst>
              <a:ext uri="{FF2B5EF4-FFF2-40B4-BE49-F238E27FC236}">
                <a16:creationId xmlns:a16="http://schemas.microsoft.com/office/drawing/2014/main" id="{8F4F0B93-2A8C-4211-B491-C9A6648AB51A}"/>
              </a:ext>
            </a:extLst>
          </p:cNvPr>
          <p:cNvSpPr>
            <a:spLocks noGrp="1"/>
          </p:cNvSpPr>
          <p:nvPr>
            <p:ph type="title"/>
          </p:nvPr>
        </p:nvSpPr>
        <p:spPr>
          <a:xfrm>
            <a:off x="895350" y="-2767877"/>
            <a:ext cx="10515600" cy="1325563"/>
          </a:xfrm>
        </p:spPr>
        <p:txBody>
          <a:bodyPr/>
          <a:lstStyle/>
          <a:p>
            <a:r>
              <a:rPr lang="en-US" b="1" dirty="0">
                <a:latin typeface="Ostrich Sans Medium" panose="02000508000000020004" pitchFamily="50" charset="0"/>
                <a:ea typeface="Raleway" pitchFamily="2" charset="0"/>
              </a:rPr>
              <a:t>Browsing reports</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154385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browsing reports cont’d</a:t>
            </a:r>
          </a:p>
        </p:txBody>
      </p:sp>
      <p:sp>
        <p:nvSpPr>
          <p:cNvPr id="2" name="Rectangle 1">
            <a:extLst>
              <a:ext uri="{FF2B5EF4-FFF2-40B4-BE49-F238E27FC236}">
                <a16:creationId xmlns:a16="http://schemas.microsoft.com/office/drawing/2014/main" id="{2E881515-FCE9-4C77-8FE6-B6721541E3E5}"/>
              </a:ext>
            </a:extLst>
          </p:cNvPr>
          <p:cNvSpPr/>
          <p:nvPr/>
        </p:nvSpPr>
        <p:spPr>
          <a:xfrm>
            <a:off x="162084" y="1639336"/>
            <a:ext cx="11000369" cy="1077218"/>
          </a:xfrm>
          <a:prstGeom prst="rect">
            <a:avLst/>
          </a:prstGeom>
        </p:spPr>
        <p:txBody>
          <a:bodyPr wrap="square">
            <a:spAutoFit/>
          </a:bodyPr>
          <a:lstStyle/>
          <a:p>
            <a:pPr marL="285750" indent="-285750">
              <a:spcBef>
                <a:spcPts val="600"/>
              </a:spcBef>
              <a:spcAft>
                <a:spcPts val="600"/>
              </a:spcAft>
              <a:buClr>
                <a:srgbClr val="DAA600"/>
              </a:buClr>
              <a:buFont typeface="Wingdings" panose="05000000000000000000" pitchFamily="2" charset="2"/>
              <a:buChar char="§"/>
            </a:pPr>
            <a:r>
              <a:rPr lang="en-US" dirty="0"/>
              <a:t>You can browse the existing reports by expanding Transportation Corridor Agency folder. In the example, Image Processing Reports is selected. The right pane displays the report list. </a:t>
            </a:r>
          </a:p>
          <a:p>
            <a:pPr marL="285750" indent="-285750">
              <a:spcBef>
                <a:spcPts val="600"/>
              </a:spcBef>
              <a:spcAft>
                <a:spcPts val="600"/>
              </a:spcAft>
              <a:buClr>
                <a:srgbClr val="DAA600"/>
              </a:buClr>
              <a:buFont typeface="Wingdings" panose="05000000000000000000" pitchFamily="2" charset="2"/>
              <a:buChar char="§"/>
            </a:pPr>
            <a:r>
              <a:rPr lang="en-US" dirty="0"/>
              <a:t>Click the link to run a report.</a:t>
            </a:r>
          </a:p>
        </p:txBody>
      </p:sp>
      <p:pic>
        <p:nvPicPr>
          <p:cNvPr id="4" name="Picture 3" descr="A screenshot of a cell phone&#10;&#10;Description automatically generated">
            <a:extLst>
              <a:ext uri="{FF2B5EF4-FFF2-40B4-BE49-F238E27FC236}">
                <a16:creationId xmlns:a16="http://schemas.microsoft.com/office/drawing/2014/main" id="{18D9E745-D3C1-4E52-A4EA-6575CDD3AD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4772" y="2752369"/>
            <a:ext cx="8229600" cy="3749961"/>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88C821FE-C018-4A55-B4F1-59DD981EEDEA}"/>
              </a:ext>
            </a:extLst>
          </p:cNvPr>
          <p:cNvSpPr>
            <a:spLocks noGrp="1"/>
          </p:cNvSpPr>
          <p:nvPr>
            <p:ph type="title"/>
          </p:nvPr>
        </p:nvSpPr>
        <p:spPr>
          <a:xfrm>
            <a:off x="895350" y="-3120670"/>
            <a:ext cx="10515600" cy="1325563"/>
          </a:xfrm>
        </p:spPr>
        <p:txBody>
          <a:bodyPr/>
          <a:lstStyle/>
          <a:p>
            <a:r>
              <a:rPr lang="en-US" b="1" dirty="0">
                <a:latin typeface="Ostrich Sans Medium" panose="02000508000000020004" pitchFamily="50" charset="0"/>
                <a:ea typeface="Raleway" pitchFamily="2" charset="0"/>
              </a:rPr>
              <a:t>Browsing reports cont’d</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48044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Running reports</a:t>
            </a:r>
          </a:p>
        </p:txBody>
      </p:sp>
      <p:sp>
        <p:nvSpPr>
          <p:cNvPr id="2" name="Rectangle 1">
            <a:extLst>
              <a:ext uri="{FF2B5EF4-FFF2-40B4-BE49-F238E27FC236}">
                <a16:creationId xmlns:a16="http://schemas.microsoft.com/office/drawing/2014/main" id="{2E881515-FCE9-4C77-8FE6-B6721541E3E5}"/>
              </a:ext>
            </a:extLst>
          </p:cNvPr>
          <p:cNvSpPr/>
          <p:nvPr/>
        </p:nvSpPr>
        <p:spPr>
          <a:xfrm>
            <a:off x="162084" y="1639336"/>
            <a:ext cx="5913399" cy="5109091"/>
          </a:xfrm>
          <a:prstGeom prst="rect">
            <a:avLst/>
          </a:prstGeom>
        </p:spPr>
        <p:txBody>
          <a:bodyPr wrap="square">
            <a:spAutoFit/>
          </a:bodyPr>
          <a:lstStyle/>
          <a:p>
            <a:r>
              <a:rPr lang="en-US" dirty="0"/>
              <a:t>When you click a link:</a:t>
            </a:r>
          </a:p>
          <a:p>
            <a:pPr marL="285750" indent="-285750">
              <a:spcBef>
                <a:spcPts val="600"/>
              </a:spcBef>
              <a:spcAft>
                <a:spcPts val="600"/>
              </a:spcAft>
              <a:buClr>
                <a:srgbClr val="DAA600"/>
              </a:buClr>
              <a:buFont typeface="Wingdings" panose="05000000000000000000" pitchFamily="2" charset="2"/>
              <a:buChar char="§"/>
            </a:pPr>
            <a:r>
              <a:rPr lang="en-US" dirty="0"/>
              <a:t>The report’s Input Controls are displayed for the report with filters in which case, you’ll enter the required input controls to run the report.</a:t>
            </a:r>
          </a:p>
          <a:p>
            <a:pPr marL="285750" indent="-285750">
              <a:spcBef>
                <a:spcPts val="600"/>
              </a:spcBef>
              <a:spcAft>
                <a:spcPts val="600"/>
              </a:spcAft>
              <a:buClr>
                <a:srgbClr val="DAA600"/>
              </a:buClr>
              <a:buFont typeface="Wingdings" panose="05000000000000000000" pitchFamily="2" charset="2"/>
              <a:buChar char="§"/>
            </a:pPr>
            <a:r>
              <a:rPr lang="en-US" dirty="0"/>
              <a:t>No input controls screen will be displayed for reports with no filters and Jasper will display a report instantaneously. (e.g., Problem Plates Report)</a:t>
            </a:r>
          </a:p>
          <a:p>
            <a:r>
              <a:rPr lang="en-US" dirty="0">
                <a:latin typeface="+mj-lt"/>
              </a:rPr>
              <a:t>Running Reports with Filters</a:t>
            </a:r>
          </a:p>
          <a:p>
            <a:r>
              <a:rPr lang="en-US" dirty="0"/>
              <a:t>To run a report with filters:</a:t>
            </a:r>
          </a:p>
          <a:p>
            <a:pPr marL="800100" lvl="1" indent="-342900">
              <a:buClr>
                <a:srgbClr val="A55032"/>
              </a:buClr>
              <a:buFont typeface="+mj-lt"/>
              <a:buAutoNum type="arabicPeriod"/>
            </a:pPr>
            <a:r>
              <a:rPr lang="en-US" dirty="0"/>
              <a:t>Click the desired report link from the list.</a:t>
            </a:r>
          </a:p>
          <a:p>
            <a:pPr marL="800100" lvl="1" indent="-342900">
              <a:buClr>
                <a:srgbClr val="A55032"/>
              </a:buClr>
              <a:buFont typeface="+mj-lt"/>
              <a:buAutoNum type="arabicPeriod"/>
            </a:pPr>
            <a:r>
              <a:rPr lang="en-US" dirty="0"/>
              <a:t>Input Controls screen displays.</a:t>
            </a:r>
          </a:p>
          <a:p>
            <a:pPr marL="800100" lvl="1" indent="-342900">
              <a:buClr>
                <a:srgbClr val="A55032"/>
              </a:buClr>
              <a:buFont typeface="+mj-lt"/>
              <a:buAutoNum type="arabicPeriod"/>
            </a:pPr>
            <a:r>
              <a:rPr lang="en-US" dirty="0"/>
              <a:t>Enter the required filters and click OK.</a:t>
            </a:r>
          </a:p>
          <a:p>
            <a:r>
              <a:rPr lang="en-US" dirty="0"/>
              <a:t>Note: You may type in the desired dates or click the Calendar icon next to each date field to choose from the calendar.</a:t>
            </a:r>
          </a:p>
          <a:p>
            <a:endParaRPr lang="en-US" dirty="0"/>
          </a:p>
          <a:p>
            <a:r>
              <a:rPr lang="en-US" dirty="0"/>
              <a:t> </a:t>
            </a:r>
          </a:p>
        </p:txBody>
      </p:sp>
      <p:pic>
        <p:nvPicPr>
          <p:cNvPr id="8" name="Picture 7" descr="A screenshot of a cell phone&#10;&#10;Description automatically generated">
            <a:extLst>
              <a:ext uri="{FF2B5EF4-FFF2-40B4-BE49-F238E27FC236}">
                <a16:creationId xmlns:a16="http://schemas.microsoft.com/office/drawing/2014/main" id="{89964C2D-D849-4CA4-B87D-AE9C41EE3998}"/>
              </a:ext>
            </a:extLst>
          </p:cNvPr>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112307" y="281199"/>
            <a:ext cx="3474720" cy="372173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B0FC3E1-402A-4439-B1CD-4CE113CA1553}"/>
              </a:ext>
            </a:extLst>
          </p:cNvPr>
          <p:cNvPicPr/>
          <p:nvPr/>
        </p:nvPicPr>
        <p:blipFill>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6086316" y="4097756"/>
            <a:ext cx="5943600" cy="2103120"/>
          </a:xfrm>
          <a:prstGeom prst="rect">
            <a:avLst/>
          </a:prstGeom>
          <a:ln w="6350">
            <a:solidFill>
              <a:schemeClr val="tx1"/>
            </a:solidFill>
          </a:ln>
          <a:effectLst>
            <a:outerShdw blurRad="50800" dist="38100" dir="18900000" algn="bl" rotWithShape="0">
              <a:prstClr val="black">
                <a:alpha val="40000"/>
              </a:prstClr>
            </a:outerShdw>
          </a:effectLst>
          <a:scene3d>
            <a:camera prst="isometricOffAxis1Right"/>
            <a:lightRig rig="threePt" dir="t"/>
          </a:scene3d>
        </p:spPr>
      </p:pic>
      <p:sp>
        <p:nvSpPr>
          <p:cNvPr id="3" name="Title 2">
            <a:extLst>
              <a:ext uri="{FF2B5EF4-FFF2-40B4-BE49-F238E27FC236}">
                <a16:creationId xmlns:a16="http://schemas.microsoft.com/office/drawing/2014/main" id="{9536D2DC-C3ED-49EE-B378-FA8BC5BC0A2B}"/>
              </a:ext>
            </a:extLst>
          </p:cNvPr>
          <p:cNvSpPr>
            <a:spLocks noGrp="1"/>
          </p:cNvSpPr>
          <p:nvPr>
            <p:ph type="title"/>
          </p:nvPr>
        </p:nvSpPr>
        <p:spPr>
          <a:xfrm>
            <a:off x="895350" y="-3023193"/>
            <a:ext cx="10515600" cy="1325563"/>
          </a:xfrm>
        </p:spPr>
        <p:txBody>
          <a:bodyPr/>
          <a:lstStyle/>
          <a:p>
            <a:r>
              <a:rPr lang="en-US" b="1" dirty="0">
                <a:latin typeface="Ostrich Sans Medium" panose="02000508000000020004" pitchFamily="50" charset="0"/>
                <a:ea typeface="Raleway" pitchFamily="2" charset="0"/>
              </a:rPr>
              <a:t>Running reports</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1728208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13399"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Running reports cont’d</a:t>
            </a:r>
          </a:p>
        </p:txBody>
      </p:sp>
      <p:sp>
        <p:nvSpPr>
          <p:cNvPr id="2" name="Rectangle 1">
            <a:extLst>
              <a:ext uri="{FF2B5EF4-FFF2-40B4-BE49-F238E27FC236}">
                <a16:creationId xmlns:a16="http://schemas.microsoft.com/office/drawing/2014/main" id="{2E881515-FCE9-4C77-8FE6-B6721541E3E5}"/>
              </a:ext>
            </a:extLst>
          </p:cNvPr>
          <p:cNvSpPr/>
          <p:nvPr/>
        </p:nvSpPr>
        <p:spPr>
          <a:xfrm>
            <a:off x="162084" y="1639336"/>
            <a:ext cx="10980049" cy="1231106"/>
          </a:xfrm>
          <a:prstGeom prst="rect">
            <a:avLst/>
          </a:prstGeom>
        </p:spPr>
        <p:txBody>
          <a:bodyPr wrap="square">
            <a:spAutoFit/>
          </a:bodyPr>
          <a:lstStyle/>
          <a:p>
            <a:r>
              <a:rPr lang="en-US" dirty="0">
                <a:latin typeface="Franklin Gothic Medium" panose="020B0603020102020204" pitchFamily="34" charset="0"/>
              </a:rPr>
              <a:t>Running Reports Without Filters</a:t>
            </a:r>
          </a:p>
          <a:p>
            <a:r>
              <a:rPr lang="en-US" dirty="0"/>
              <a:t>To run a report without filters:</a:t>
            </a:r>
          </a:p>
          <a:p>
            <a:r>
              <a:rPr lang="en-US" dirty="0"/>
              <a:t>Click the desired report link in the list. The requested report is generated instantaneously.</a:t>
            </a:r>
          </a:p>
          <a:p>
            <a:r>
              <a:rPr lang="en-US" dirty="0"/>
              <a:t>The following is a sample report that didn’t have any filters.</a:t>
            </a:r>
          </a:p>
        </p:txBody>
      </p:sp>
      <p:pic>
        <p:nvPicPr>
          <p:cNvPr id="4" name="Picture 3" descr="A screenshot of a cell phone&#10;&#10;Description automatically generated">
            <a:extLst>
              <a:ext uri="{FF2B5EF4-FFF2-40B4-BE49-F238E27FC236}">
                <a16:creationId xmlns:a16="http://schemas.microsoft.com/office/drawing/2014/main" id="{A85AA353-D6B8-4567-9A92-8656D63EC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563" y="3005727"/>
            <a:ext cx="8229600" cy="3332201"/>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F36CB34D-A338-48C3-910F-7598E189EA13}"/>
              </a:ext>
            </a:extLst>
          </p:cNvPr>
          <p:cNvSpPr>
            <a:spLocks noGrp="1"/>
          </p:cNvSpPr>
          <p:nvPr>
            <p:ph type="title"/>
          </p:nvPr>
        </p:nvSpPr>
        <p:spPr>
          <a:xfrm>
            <a:off x="854508" y="-3363170"/>
            <a:ext cx="10515600" cy="1325563"/>
          </a:xfrm>
        </p:spPr>
        <p:txBody>
          <a:bodyPr/>
          <a:lstStyle/>
          <a:p>
            <a:r>
              <a:rPr lang="en-US" b="1" dirty="0">
                <a:latin typeface="Ostrich Sans Medium" panose="02000508000000020004" pitchFamily="50" charset="0"/>
                <a:ea typeface="Raleway" pitchFamily="2" charset="0"/>
              </a:rPr>
              <a:t>Running reports cont’d</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928842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Sorting table data</a:t>
            </a:r>
          </a:p>
        </p:txBody>
      </p:sp>
      <p:sp>
        <p:nvSpPr>
          <p:cNvPr id="2" name="Rectangle 1">
            <a:extLst>
              <a:ext uri="{FF2B5EF4-FFF2-40B4-BE49-F238E27FC236}">
                <a16:creationId xmlns:a16="http://schemas.microsoft.com/office/drawing/2014/main" id="{2E881515-FCE9-4C77-8FE6-B6721541E3E5}"/>
              </a:ext>
            </a:extLst>
          </p:cNvPr>
          <p:cNvSpPr/>
          <p:nvPr/>
        </p:nvSpPr>
        <p:spPr>
          <a:xfrm>
            <a:off x="162084" y="1639336"/>
            <a:ext cx="5913399" cy="923330"/>
          </a:xfrm>
          <a:prstGeom prst="rect">
            <a:avLst/>
          </a:prstGeom>
        </p:spPr>
        <p:txBody>
          <a:bodyPr wrap="square">
            <a:spAutoFit/>
          </a:bodyPr>
          <a:lstStyle/>
          <a:p>
            <a:endParaRPr lang="en-US" dirty="0"/>
          </a:p>
          <a:p>
            <a:endParaRPr lang="en-US" dirty="0"/>
          </a:p>
          <a:p>
            <a:r>
              <a:rPr lang="en-US" dirty="0"/>
              <a:t> </a:t>
            </a:r>
          </a:p>
        </p:txBody>
      </p:sp>
      <p:pic>
        <p:nvPicPr>
          <p:cNvPr id="7" name="Picture 6">
            <a:extLst>
              <a:ext uri="{FF2B5EF4-FFF2-40B4-BE49-F238E27FC236}">
                <a16:creationId xmlns:a16="http://schemas.microsoft.com/office/drawing/2014/main" id="{A56CC680-CB27-4D2E-BD96-5C6990263135}"/>
              </a:ext>
            </a:extLst>
          </p:cNvPr>
          <p:cNvPicPr>
            <a:picLocks noChangeAspect="1"/>
          </p:cNvPicPr>
          <p:nvPr/>
        </p:nvPicPr>
        <p:blipFill>
          <a:blip r:embed="rId3"/>
          <a:stretch>
            <a:fillRect/>
          </a:stretch>
        </p:blipFill>
        <p:spPr>
          <a:xfrm>
            <a:off x="6112307" y="1053617"/>
            <a:ext cx="1170533" cy="292633"/>
          </a:xfrm>
          <a:prstGeom prst="rect">
            <a:avLst/>
          </a:prstGeom>
        </p:spPr>
      </p:pic>
      <p:pic>
        <p:nvPicPr>
          <p:cNvPr id="17" name="Picture 16" descr="A screenshot of a social media post&#10;&#10;Description automatically generated">
            <a:extLst>
              <a:ext uri="{FF2B5EF4-FFF2-40B4-BE49-F238E27FC236}">
                <a16:creationId xmlns:a16="http://schemas.microsoft.com/office/drawing/2014/main" id="{1FD2D99F-8D7E-4D84-AF97-E72C073D00B4}"/>
              </a:ext>
            </a:extLst>
          </p:cNvPr>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116319" y="1889824"/>
            <a:ext cx="5943600" cy="15049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F13CB2C-A70E-4DF0-BDBE-62B5075559C4}"/>
              </a:ext>
            </a:extLst>
          </p:cNvPr>
          <p:cNvPicPr>
            <a:picLocks noChangeAspect="1"/>
          </p:cNvPicPr>
          <p:nvPr/>
        </p:nvPicPr>
        <p:blipFill>
          <a:blip r:embed="rId6"/>
          <a:stretch>
            <a:fillRect/>
          </a:stretch>
        </p:blipFill>
        <p:spPr>
          <a:xfrm>
            <a:off x="7372976" y="3665694"/>
            <a:ext cx="3054361" cy="1213209"/>
          </a:xfrm>
          <a:prstGeom prst="rect">
            <a:avLst/>
          </a:prstGeom>
          <a:ln>
            <a:noFill/>
          </a:ln>
          <a:effectLst>
            <a:outerShdw blurRad="190500" algn="tl" rotWithShape="0">
              <a:srgbClr val="000000">
                <a:alpha val="70000"/>
              </a:srgbClr>
            </a:outerShdw>
          </a:effectLst>
        </p:spPr>
      </p:pic>
      <p:sp>
        <p:nvSpPr>
          <p:cNvPr id="9" name="Rectangle 8">
            <a:extLst>
              <a:ext uri="{FF2B5EF4-FFF2-40B4-BE49-F238E27FC236}">
                <a16:creationId xmlns:a16="http://schemas.microsoft.com/office/drawing/2014/main" id="{5C03E29D-4973-48C1-8329-C780EB53A073}"/>
              </a:ext>
            </a:extLst>
          </p:cNvPr>
          <p:cNvSpPr/>
          <p:nvPr/>
        </p:nvSpPr>
        <p:spPr>
          <a:xfrm>
            <a:off x="-2105" y="1559185"/>
            <a:ext cx="6096000" cy="4662815"/>
          </a:xfrm>
          <a:prstGeom prst="rect">
            <a:avLst/>
          </a:prstGeom>
        </p:spPr>
        <p:txBody>
          <a:bodyPr>
            <a:spAutoFit/>
          </a:bodyPr>
          <a:lstStyle/>
          <a:p>
            <a:r>
              <a:rPr lang="en-US" dirty="0"/>
              <a:t>When you view a table, you can click a column heading to sort the data. </a:t>
            </a:r>
          </a:p>
          <a:p>
            <a:pPr marL="285750" indent="-285750">
              <a:spcBef>
                <a:spcPts val="600"/>
              </a:spcBef>
              <a:spcAft>
                <a:spcPts val="600"/>
              </a:spcAft>
              <a:buClr>
                <a:srgbClr val="DAA600"/>
              </a:buClr>
              <a:buFont typeface="Wingdings" panose="05000000000000000000" pitchFamily="2" charset="2"/>
              <a:buChar char="§"/>
            </a:pPr>
            <a:r>
              <a:rPr lang="en-US" dirty="0"/>
              <a:t>Click on a column of the report you’re on. Sorting functionality displays above the column. </a:t>
            </a:r>
          </a:p>
          <a:p>
            <a:pPr marL="285750" indent="-285750">
              <a:spcBef>
                <a:spcPts val="600"/>
              </a:spcBef>
              <a:spcAft>
                <a:spcPts val="600"/>
              </a:spcAft>
              <a:buClr>
                <a:srgbClr val="DAA600"/>
              </a:buClr>
              <a:buFont typeface="Wingdings" panose="05000000000000000000" pitchFamily="2" charset="2"/>
              <a:buChar char="§"/>
            </a:pPr>
            <a:r>
              <a:rPr lang="en-US" dirty="0"/>
              <a:t>Use Up and Down arrows to sort the table data in ascending or descending order. </a:t>
            </a:r>
          </a:p>
          <a:p>
            <a:pPr marL="285750" indent="-285750">
              <a:spcBef>
                <a:spcPts val="600"/>
              </a:spcBef>
              <a:spcAft>
                <a:spcPts val="600"/>
              </a:spcAft>
              <a:buClr>
                <a:srgbClr val="DAA600"/>
              </a:buClr>
              <a:buFont typeface="Wingdings" panose="05000000000000000000" pitchFamily="2" charset="2"/>
              <a:buChar char="§"/>
            </a:pPr>
            <a:r>
              <a:rPr lang="en-US" dirty="0"/>
              <a:t>Click the funnel-shaped icon to open Filter Column dialog box specific to column content. </a:t>
            </a:r>
          </a:p>
          <a:p>
            <a:pPr marL="285750" indent="-285750">
              <a:spcBef>
                <a:spcPts val="600"/>
              </a:spcBef>
              <a:spcAft>
                <a:spcPts val="600"/>
              </a:spcAft>
              <a:buClr>
                <a:srgbClr val="DAA600"/>
              </a:buClr>
              <a:buFont typeface="Wingdings" panose="05000000000000000000" pitchFamily="2" charset="2"/>
              <a:buChar char="§"/>
            </a:pPr>
            <a:r>
              <a:rPr lang="en-US" dirty="0"/>
              <a:t>If desired, filter a column data by engaging various parameters available in the box.</a:t>
            </a:r>
          </a:p>
          <a:p>
            <a:pPr marL="285750" indent="-285750">
              <a:spcBef>
                <a:spcPts val="600"/>
              </a:spcBef>
              <a:spcAft>
                <a:spcPts val="600"/>
              </a:spcAft>
              <a:buClr>
                <a:srgbClr val="DAA600"/>
              </a:buClr>
              <a:buFont typeface="Wingdings" panose="05000000000000000000" pitchFamily="2" charset="2"/>
              <a:buChar char="§"/>
            </a:pPr>
            <a:r>
              <a:rPr lang="en-US" dirty="0"/>
              <a:t>Formatting Column option lets you hide an entire column. By clicking the same icon, you can make the invisible column visible again, or choose the name (e.g. ‘Date’ in this example) of the column to bring it back.</a:t>
            </a:r>
          </a:p>
        </p:txBody>
      </p:sp>
      <p:sp>
        <p:nvSpPr>
          <p:cNvPr id="10" name="TextBox 9">
            <a:extLst>
              <a:ext uri="{FF2B5EF4-FFF2-40B4-BE49-F238E27FC236}">
                <a16:creationId xmlns:a16="http://schemas.microsoft.com/office/drawing/2014/main" id="{E49E2C08-2542-4FC9-A1F0-2274DEC2A1C6}"/>
              </a:ext>
            </a:extLst>
          </p:cNvPr>
          <p:cNvSpPr txBox="1"/>
          <p:nvPr/>
        </p:nvSpPr>
        <p:spPr>
          <a:xfrm>
            <a:off x="7328753" y="1028930"/>
            <a:ext cx="1639147" cy="276999"/>
          </a:xfrm>
          <a:prstGeom prst="rect">
            <a:avLst/>
          </a:prstGeom>
          <a:noFill/>
        </p:spPr>
        <p:txBody>
          <a:bodyPr wrap="square" rtlCol="0">
            <a:spAutoFit/>
          </a:bodyPr>
          <a:lstStyle/>
          <a:p>
            <a:r>
              <a:rPr lang="en-US" sz="1200" dirty="0">
                <a:solidFill>
                  <a:srgbClr val="A55032"/>
                </a:solidFill>
                <a:latin typeface="+mj-lt"/>
              </a:rPr>
              <a:t>Sorting Functionality</a:t>
            </a:r>
          </a:p>
        </p:txBody>
      </p:sp>
      <p:sp>
        <p:nvSpPr>
          <p:cNvPr id="24" name="TextBox 23">
            <a:extLst>
              <a:ext uri="{FF2B5EF4-FFF2-40B4-BE49-F238E27FC236}">
                <a16:creationId xmlns:a16="http://schemas.microsoft.com/office/drawing/2014/main" id="{0521D7B5-214F-45CE-B7DF-52023732EAA3}"/>
              </a:ext>
            </a:extLst>
          </p:cNvPr>
          <p:cNvSpPr txBox="1"/>
          <p:nvPr/>
        </p:nvSpPr>
        <p:spPr>
          <a:xfrm>
            <a:off x="8742678" y="1520491"/>
            <a:ext cx="1186819" cy="276999"/>
          </a:xfrm>
          <a:prstGeom prst="rect">
            <a:avLst/>
          </a:prstGeom>
          <a:noFill/>
        </p:spPr>
        <p:txBody>
          <a:bodyPr wrap="square" rtlCol="0">
            <a:spAutoFit/>
          </a:bodyPr>
          <a:lstStyle/>
          <a:p>
            <a:r>
              <a:rPr lang="en-US" sz="1200" dirty="0">
                <a:solidFill>
                  <a:srgbClr val="A55032"/>
                </a:solidFill>
                <a:latin typeface="+mj-lt"/>
              </a:rPr>
              <a:t>Filter Column</a:t>
            </a:r>
          </a:p>
        </p:txBody>
      </p:sp>
      <p:sp>
        <p:nvSpPr>
          <p:cNvPr id="26" name="TextBox 25">
            <a:extLst>
              <a:ext uri="{FF2B5EF4-FFF2-40B4-BE49-F238E27FC236}">
                <a16:creationId xmlns:a16="http://schemas.microsoft.com/office/drawing/2014/main" id="{C9ECE120-81DF-4D09-BE12-D0FAE8DF5523}"/>
              </a:ext>
            </a:extLst>
          </p:cNvPr>
          <p:cNvSpPr txBox="1"/>
          <p:nvPr/>
        </p:nvSpPr>
        <p:spPr>
          <a:xfrm>
            <a:off x="10427336" y="4103021"/>
            <a:ext cx="1250397" cy="276999"/>
          </a:xfrm>
          <a:prstGeom prst="rect">
            <a:avLst/>
          </a:prstGeom>
          <a:noFill/>
        </p:spPr>
        <p:txBody>
          <a:bodyPr wrap="square" rtlCol="0">
            <a:spAutoFit/>
          </a:bodyPr>
          <a:lstStyle/>
          <a:p>
            <a:r>
              <a:rPr lang="en-US" sz="1200" dirty="0">
                <a:solidFill>
                  <a:srgbClr val="A55032"/>
                </a:solidFill>
                <a:latin typeface="+mj-lt"/>
              </a:rPr>
              <a:t>Format Column</a:t>
            </a:r>
          </a:p>
        </p:txBody>
      </p:sp>
      <p:sp>
        <p:nvSpPr>
          <p:cNvPr id="3" name="Title 2">
            <a:extLst>
              <a:ext uri="{FF2B5EF4-FFF2-40B4-BE49-F238E27FC236}">
                <a16:creationId xmlns:a16="http://schemas.microsoft.com/office/drawing/2014/main" id="{C640347F-B8F4-49A3-AC1A-4674662E0DED}"/>
              </a:ext>
            </a:extLst>
          </p:cNvPr>
          <p:cNvSpPr>
            <a:spLocks noGrp="1"/>
          </p:cNvSpPr>
          <p:nvPr>
            <p:ph type="title"/>
          </p:nvPr>
        </p:nvSpPr>
        <p:spPr>
          <a:xfrm>
            <a:off x="1054100" y="-2443405"/>
            <a:ext cx="10515600" cy="1325563"/>
          </a:xfrm>
        </p:spPr>
        <p:txBody>
          <a:bodyPr/>
          <a:lstStyle/>
          <a:p>
            <a:r>
              <a:rPr lang="en-US" b="1" dirty="0">
                <a:latin typeface="Ostrich Sans Medium" panose="02000508000000020004" pitchFamily="50" charset="0"/>
                <a:ea typeface="Raleway" pitchFamily="2" charset="0"/>
              </a:rPr>
              <a:t>Sorting table data</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957603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Exporting, emailing, printing reports</a:t>
            </a:r>
          </a:p>
        </p:txBody>
      </p:sp>
      <p:sp>
        <p:nvSpPr>
          <p:cNvPr id="2" name="Rectangle 1">
            <a:extLst>
              <a:ext uri="{FF2B5EF4-FFF2-40B4-BE49-F238E27FC236}">
                <a16:creationId xmlns:a16="http://schemas.microsoft.com/office/drawing/2014/main" id="{2E881515-FCE9-4C77-8FE6-B6721541E3E5}"/>
              </a:ext>
            </a:extLst>
          </p:cNvPr>
          <p:cNvSpPr/>
          <p:nvPr/>
        </p:nvSpPr>
        <p:spPr>
          <a:xfrm>
            <a:off x="162084" y="1639336"/>
            <a:ext cx="5913399" cy="5139869"/>
          </a:xfrm>
          <a:prstGeom prst="rect">
            <a:avLst/>
          </a:prstGeom>
        </p:spPr>
        <p:txBody>
          <a:bodyPr wrap="square">
            <a:spAutoFit/>
          </a:bodyPr>
          <a:lstStyle/>
          <a:p>
            <a:pPr>
              <a:buClr>
                <a:srgbClr val="DAA600"/>
              </a:buClr>
            </a:pPr>
            <a:r>
              <a:rPr lang="en-US" dirty="0"/>
              <a:t>When the report displays the desired information on screen, you can export it in a variety of formats such as Microsoft Word, Microsoft Excel, Adobe PDF, and other useful formats.</a:t>
            </a:r>
          </a:p>
          <a:p>
            <a:pPr>
              <a:buClr>
                <a:srgbClr val="DAA600"/>
              </a:buClr>
            </a:pPr>
            <a:r>
              <a:rPr lang="en-US" dirty="0"/>
              <a:t>To export a report in your desired format:</a:t>
            </a:r>
          </a:p>
          <a:p>
            <a:pPr marL="285750" indent="-285750">
              <a:spcBef>
                <a:spcPts val="600"/>
              </a:spcBef>
              <a:spcAft>
                <a:spcPts val="600"/>
              </a:spcAft>
              <a:buClr>
                <a:srgbClr val="DAA600"/>
              </a:buClr>
              <a:buFont typeface="Wingdings" panose="05000000000000000000" pitchFamily="2" charset="2"/>
              <a:buChar char="§"/>
            </a:pPr>
            <a:r>
              <a:rPr lang="en-US" dirty="0"/>
              <a:t>Click the Export button on the top left side of the Jasper toolbar.</a:t>
            </a:r>
          </a:p>
          <a:p>
            <a:pPr marL="285750" indent="-285750">
              <a:spcBef>
                <a:spcPts val="600"/>
              </a:spcBef>
              <a:spcAft>
                <a:spcPts val="600"/>
              </a:spcAft>
              <a:buClr>
                <a:srgbClr val="DAA600"/>
              </a:buClr>
              <a:buFont typeface="Wingdings" panose="05000000000000000000" pitchFamily="2" charset="2"/>
              <a:buChar char="§"/>
            </a:pPr>
            <a:r>
              <a:rPr lang="en-US" dirty="0"/>
              <a:t>Choose the desired format from the list. </a:t>
            </a:r>
          </a:p>
          <a:p>
            <a:pPr marL="285750" indent="-285750">
              <a:spcBef>
                <a:spcPts val="600"/>
              </a:spcBef>
              <a:spcAft>
                <a:spcPts val="600"/>
              </a:spcAft>
              <a:buClr>
                <a:srgbClr val="DAA600"/>
              </a:buClr>
              <a:buFont typeface="Wingdings" panose="05000000000000000000" pitchFamily="2" charset="2"/>
              <a:buChar char="§"/>
            </a:pPr>
            <a:r>
              <a:rPr lang="en-US" dirty="0"/>
              <a:t>The report opens in the chosen format.</a:t>
            </a:r>
          </a:p>
          <a:p>
            <a:pPr marL="285750" indent="-285750">
              <a:spcBef>
                <a:spcPts val="600"/>
              </a:spcBef>
              <a:spcAft>
                <a:spcPts val="600"/>
              </a:spcAft>
              <a:buClr>
                <a:srgbClr val="DAA600"/>
              </a:buClr>
              <a:buFont typeface="Wingdings" panose="05000000000000000000" pitchFamily="2" charset="2"/>
              <a:buChar char="§"/>
            </a:pPr>
            <a:r>
              <a:rPr lang="en-US" dirty="0"/>
              <a:t>Save it to a location on your computer for later viewing, printing, or sharing.</a:t>
            </a:r>
          </a:p>
          <a:p>
            <a:pPr>
              <a:buClr>
                <a:srgbClr val="DAA600"/>
              </a:buClr>
            </a:pPr>
            <a:endParaRPr lang="en-US" dirty="0"/>
          </a:p>
          <a:p>
            <a:pPr>
              <a:buClr>
                <a:srgbClr val="DAA600"/>
              </a:buClr>
            </a:pPr>
            <a:endParaRPr lang="en-US" dirty="0"/>
          </a:p>
          <a:p>
            <a:endParaRPr lang="en-US" dirty="0"/>
          </a:p>
          <a:p>
            <a:endParaRPr lang="en-US" dirty="0"/>
          </a:p>
          <a:p>
            <a:r>
              <a:rPr lang="en-US" dirty="0"/>
              <a:t> </a:t>
            </a:r>
          </a:p>
        </p:txBody>
      </p:sp>
      <p:pic>
        <p:nvPicPr>
          <p:cNvPr id="5" name="Picture 4" descr="A screenshot of a cell phone&#10;&#10;Description automatically generated">
            <a:extLst>
              <a:ext uri="{FF2B5EF4-FFF2-40B4-BE49-F238E27FC236}">
                <a16:creationId xmlns:a16="http://schemas.microsoft.com/office/drawing/2014/main" id="{CF06958A-63AD-4547-9AF8-11ECF71DE8F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075483" y="3265988"/>
            <a:ext cx="1806097" cy="3322608"/>
          </a:xfrm>
          <a:prstGeom prst="rect">
            <a:avLst/>
          </a:prstGeom>
          <a:ln w="3175">
            <a:solidFill>
              <a:schemeClr val="tx1"/>
            </a:solidFill>
          </a:ln>
          <a:effectLst>
            <a:outerShdw blurRad="50800" dist="38100" dir="5400000" algn="t" rotWithShape="0">
              <a:prstClr val="black">
                <a:alpha val="40000"/>
              </a:prstClr>
            </a:outerShdw>
          </a:effectLst>
        </p:spPr>
      </p:pic>
      <p:pic>
        <p:nvPicPr>
          <p:cNvPr id="7" name="Picture 6" descr="A screenshot of a cell phone&#10;&#10;Description automatically generated">
            <a:extLst>
              <a:ext uri="{FF2B5EF4-FFF2-40B4-BE49-F238E27FC236}">
                <a16:creationId xmlns:a16="http://schemas.microsoft.com/office/drawing/2014/main" id="{F408CC53-D726-4D6D-A306-C13832A666B3}"/>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6075483" y="1146815"/>
            <a:ext cx="5943600" cy="2119173"/>
          </a:xfrm>
          <a:prstGeom prst="rect">
            <a:avLst/>
          </a:prstGeom>
          <a:ln>
            <a:noFill/>
          </a:ln>
          <a:effectLst>
            <a:outerShdw blurRad="190500" algn="tl" rotWithShape="0">
              <a:srgbClr val="000000">
                <a:alpha val="70000"/>
              </a:srgbClr>
            </a:outerShdw>
          </a:effectLst>
        </p:spPr>
      </p:pic>
      <p:sp>
        <p:nvSpPr>
          <p:cNvPr id="3" name="Title 2">
            <a:extLst>
              <a:ext uri="{FF2B5EF4-FFF2-40B4-BE49-F238E27FC236}">
                <a16:creationId xmlns:a16="http://schemas.microsoft.com/office/drawing/2014/main" id="{08E95736-34B4-41C7-B8B0-B96D0C184962}"/>
              </a:ext>
            </a:extLst>
          </p:cNvPr>
          <p:cNvSpPr>
            <a:spLocks noGrp="1"/>
          </p:cNvSpPr>
          <p:nvPr>
            <p:ph type="title"/>
          </p:nvPr>
        </p:nvSpPr>
        <p:spPr>
          <a:xfrm>
            <a:off x="895350" y="-2273838"/>
            <a:ext cx="10515600" cy="1325563"/>
          </a:xfrm>
        </p:spPr>
        <p:txBody>
          <a:bodyPr/>
          <a:lstStyle/>
          <a:p>
            <a:r>
              <a:rPr lang="en-US" b="1" dirty="0">
                <a:latin typeface="Ostrich Sans Medium" panose="02000508000000020004" pitchFamily="50" charset="0"/>
                <a:ea typeface="Raleway" pitchFamily="2" charset="0"/>
              </a:rPr>
              <a:t>Exporting, emailing, printing reports</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041453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Questions</a:t>
            </a:r>
          </a:p>
        </p:txBody>
      </p:sp>
      <p:cxnSp>
        <p:nvCxnSpPr>
          <p:cNvPr id="6" name="Straight Connector 5"/>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8" name="TextBox 7"/>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And Answers</a:t>
            </a:r>
          </a:p>
        </p:txBody>
      </p:sp>
      <p:grpSp>
        <p:nvGrpSpPr>
          <p:cNvPr id="13" name="Group 12"/>
          <p:cNvGrpSpPr/>
          <p:nvPr/>
        </p:nvGrpSpPr>
        <p:grpSpPr>
          <a:xfrm>
            <a:off x="3577436" y="-904339"/>
            <a:ext cx="6363160" cy="8368290"/>
            <a:chOff x="3577436" y="-904339"/>
            <a:chExt cx="6363160" cy="8368290"/>
          </a:xfrm>
        </p:grpSpPr>
        <p:sp>
          <p:nvSpPr>
            <p:cNvPr id="9" name="TextBox 8"/>
            <p:cNvSpPr txBox="1"/>
            <p:nvPr/>
          </p:nvSpPr>
          <p:spPr>
            <a:xfrm>
              <a:off x="3577436" y="-904339"/>
              <a:ext cx="2691480" cy="7017306"/>
            </a:xfrm>
            <a:prstGeom prst="rect">
              <a:avLst/>
            </a:prstGeom>
            <a:noFill/>
          </p:spPr>
          <p:txBody>
            <a:bodyPr wrap="square" rtlCol="0">
              <a:spAutoFit/>
            </a:bodyPr>
            <a:lstStyle/>
            <a:p>
              <a:r>
                <a:rPr lang="en-US" sz="45000" dirty="0">
                  <a:ln cap="flat">
                    <a:noFill/>
                  </a:ln>
                  <a:solidFill>
                    <a:srgbClr val="C84B37"/>
                  </a:solidFill>
                  <a:effectLst>
                    <a:reflection stA="15000" endPos="77000" dir="5400000" sy="-100000" algn="bl" rotWithShape="0"/>
                  </a:effectLst>
                  <a:latin typeface="Ostrich Sans Bold" panose="00000800000000000000" pitchFamily="50" charset="0"/>
                </a:rPr>
                <a:t>Q</a:t>
              </a:r>
            </a:p>
          </p:txBody>
        </p:sp>
        <p:sp>
          <p:nvSpPr>
            <p:cNvPr id="10" name="TextBox 9"/>
            <p:cNvSpPr txBox="1"/>
            <p:nvPr/>
          </p:nvSpPr>
          <p:spPr>
            <a:xfrm>
              <a:off x="6323754" y="2052807"/>
              <a:ext cx="2691480" cy="2400657"/>
            </a:xfrm>
            <a:prstGeom prst="rect">
              <a:avLst/>
            </a:prstGeom>
            <a:noFill/>
          </p:spPr>
          <p:txBody>
            <a:bodyPr wrap="square" rtlCol="0">
              <a:spAutoFit/>
            </a:bodyPr>
            <a:lstStyle/>
            <a:p>
              <a:r>
                <a:rPr lang="en-US" sz="15000" dirty="0">
                  <a:ln cap="flat">
                    <a:noFill/>
                  </a:ln>
                  <a:solidFill>
                    <a:schemeClr val="accent3">
                      <a:lumMod val="50000"/>
                    </a:schemeClr>
                  </a:solidFill>
                  <a:effectLst>
                    <a:reflection stA="15000" endPos="77000" dir="5400000" sy="-100000" algn="bl" rotWithShape="0"/>
                  </a:effectLst>
                  <a:latin typeface="Ostrich Sans Bold" panose="00000800000000000000" pitchFamily="50" charset="0"/>
                </a:rPr>
                <a:t>&amp;</a:t>
              </a:r>
            </a:p>
          </p:txBody>
        </p:sp>
        <p:sp>
          <p:nvSpPr>
            <p:cNvPr id="11" name="TextBox 10"/>
            <p:cNvSpPr txBox="1"/>
            <p:nvPr/>
          </p:nvSpPr>
          <p:spPr>
            <a:xfrm>
              <a:off x="7249116" y="446645"/>
              <a:ext cx="2691480" cy="7017306"/>
            </a:xfrm>
            <a:prstGeom prst="rect">
              <a:avLst/>
            </a:prstGeom>
            <a:noFill/>
          </p:spPr>
          <p:txBody>
            <a:bodyPr wrap="square" rtlCol="0">
              <a:spAutoFit/>
            </a:bodyPr>
            <a:lstStyle/>
            <a:p>
              <a:r>
                <a:rPr lang="en-US" sz="45000" dirty="0">
                  <a:ln cap="flat">
                    <a:noFill/>
                  </a:ln>
                  <a:solidFill>
                    <a:srgbClr val="387455"/>
                  </a:solidFill>
                  <a:effectLst>
                    <a:reflection stA="15000" endPos="77000" dir="5400000" sy="-100000" algn="bl" rotWithShape="0"/>
                  </a:effectLst>
                  <a:latin typeface="Ostrich Sans Bold" panose="00000800000000000000" pitchFamily="50" charset="0"/>
                </a:rPr>
                <a:t>A</a:t>
              </a:r>
            </a:p>
          </p:txBody>
        </p:sp>
      </p:grpSp>
      <p:sp>
        <p:nvSpPr>
          <p:cNvPr id="2" name="Title 1">
            <a:extLst>
              <a:ext uri="{FF2B5EF4-FFF2-40B4-BE49-F238E27FC236}">
                <a16:creationId xmlns:a16="http://schemas.microsoft.com/office/drawing/2014/main" id="{2327EDCE-E3CC-4408-859A-D852D0467372}"/>
              </a:ext>
            </a:extLst>
          </p:cNvPr>
          <p:cNvSpPr>
            <a:spLocks noGrp="1"/>
          </p:cNvSpPr>
          <p:nvPr>
            <p:ph type="title"/>
          </p:nvPr>
        </p:nvSpPr>
        <p:spPr>
          <a:xfrm>
            <a:off x="660400" y="-2936092"/>
            <a:ext cx="10515600" cy="1325563"/>
          </a:xfrm>
        </p:spPr>
        <p:txBody>
          <a:bodyPr/>
          <a:lstStyle/>
          <a:p>
            <a:r>
              <a:rPr lang="en-US" dirty="0"/>
              <a:t>Questions and Answers</a:t>
            </a:r>
          </a:p>
        </p:txBody>
      </p:sp>
    </p:spTree>
    <p:extLst>
      <p:ext uri="{BB962C8B-B14F-4D97-AF65-F5344CB8AC3E}">
        <p14:creationId xmlns:p14="http://schemas.microsoft.com/office/powerpoint/2010/main" val="2827990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6" name="Straight Connector 5"/>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8" name="TextBox 7"/>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quizzes</a:t>
            </a:r>
          </a:p>
        </p:txBody>
      </p:sp>
      <p:graphicFrame>
        <p:nvGraphicFramePr>
          <p:cNvPr id="3" name="Table 11">
            <a:extLst>
              <a:ext uri="{FF2B5EF4-FFF2-40B4-BE49-F238E27FC236}">
                <a16:creationId xmlns:a16="http://schemas.microsoft.com/office/drawing/2014/main" id="{6677ADDC-C92A-4D02-BBDD-1962517B76E7}"/>
              </a:ext>
            </a:extLst>
          </p:cNvPr>
          <p:cNvGraphicFramePr>
            <a:graphicFrameLocks noGrp="1"/>
          </p:cNvGraphicFramePr>
          <p:nvPr>
            <p:extLst>
              <p:ext uri="{D42A27DB-BD31-4B8C-83A1-F6EECF244321}">
                <p14:modId xmlns:p14="http://schemas.microsoft.com/office/powerpoint/2010/main" val="1653508616"/>
              </p:ext>
            </p:extLst>
          </p:nvPr>
        </p:nvGraphicFramePr>
        <p:xfrm>
          <a:off x="2113723" y="2145958"/>
          <a:ext cx="8152296" cy="3393448"/>
        </p:xfrm>
        <a:graphic>
          <a:graphicData uri="http://schemas.openxmlformats.org/drawingml/2006/table">
            <a:tbl>
              <a:tblPr firstRow="1" bandRow="1">
                <a:effectLst>
                  <a:outerShdw blurRad="50800" dist="38100" dir="16200000" rotWithShape="0">
                    <a:prstClr val="black">
                      <a:alpha val="40000"/>
                    </a:prstClr>
                  </a:outerShdw>
                </a:effectLst>
                <a:tableStyleId>{5C22544A-7EE6-4342-B048-85BDC9FD1C3A}</a:tableStyleId>
              </a:tblPr>
              <a:tblGrid>
                <a:gridCol w="8152296">
                  <a:extLst>
                    <a:ext uri="{9D8B030D-6E8A-4147-A177-3AD203B41FA5}">
                      <a16:colId xmlns:a16="http://schemas.microsoft.com/office/drawing/2014/main" val="2620563649"/>
                    </a:ext>
                  </a:extLst>
                </a:gridCol>
              </a:tblGrid>
              <a:tr h="3393448">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2110531703"/>
                  </a:ext>
                </a:extLst>
              </a:tr>
            </a:tbl>
          </a:graphicData>
        </a:graphic>
      </p:graphicFrame>
      <p:sp>
        <p:nvSpPr>
          <p:cNvPr id="9" name="TextBox 8">
            <a:extLst>
              <a:ext uri="{FF2B5EF4-FFF2-40B4-BE49-F238E27FC236}">
                <a16:creationId xmlns:a16="http://schemas.microsoft.com/office/drawing/2014/main" id="{FE5517C5-C818-4F85-8DB4-E0521C116B8B}"/>
              </a:ext>
            </a:extLst>
          </p:cNvPr>
          <p:cNvSpPr txBox="1"/>
          <p:nvPr/>
        </p:nvSpPr>
        <p:spPr>
          <a:xfrm>
            <a:off x="2113723" y="2498035"/>
            <a:ext cx="8152296" cy="2400657"/>
          </a:xfrm>
          <a:prstGeom prst="rect">
            <a:avLst/>
          </a:prstGeom>
          <a:noFill/>
        </p:spPr>
        <p:txBody>
          <a:bodyPr wrap="square" rtlCol="0">
            <a:spAutoFit/>
          </a:bodyPr>
          <a:lstStyle/>
          <a:p>
            <a:pPr algn="ctr"/>
            <a:r>
              <a:rPr lang="en-US" sz="15000" dirty="0">
                <a:solidFill>
                  <a:srgbClr val="C84B37"/>
                </a:solidFill>
                <a:latin typeface="Ostrich Sans Bold" panose="00000800000000000000" pitchFamily="50" charset="0"/>
              </a:rPr>
              <a:t>Quiz time</a:t>
            </a:r>
          </a:p>
        </p:txBody>
      </p:sp>
      <p:sp>
        <p:nvSpPr>
          <p:cNvPr id="2" name="Title 1">
            <a:extLst>
              <a:ext uri="{FF2B5EF4-FFF2-40B4-BE49-F238E27FC236}">
                <a16:creationId xmlns:a16="http://schemas.microsoft.com/office/drawing/2014/main" id="{659A7C5C-4A42-48E4-BF8F-CDD26105CF3F}"/>
              </a:ext>
            </a:extLst>
          </p:cNvPr>
          <p:cNvSpPr>
            <a:spLocks noGrp="1"/>
          </p:cNvSpPr>
          <p:nvPr>
            <p:ph type="title"/>
          </p:nvPr>
        </p:nvSpPr>
        <p:spPr>
          <a:xfrm>
            <a:off x="838200" y="-2936092"/>
            <a:ext cx="10515600" cy="1325563"/>
          </a:xfrm>
        </p:spPr>
        <p:txBody>
          <a:bodyPr/>
          <a:lstStyle/>
          <a:p>
            <a:r>
              <a:rPr lang="en-US" b="1" dirty="0">
                <a:latin typeface="Ostrich Sans Medium" panose="02000508000000020004" pitchFamily="50" charset="0"/>
                <a:ea typeface="Raleway" pitchFamily="2" charset="0"/>
              </a:rPr>
              <a:t>Quizzes</a:t>
            </a:r>
            <a:endParaRPr lang="en-US" dirty="0"/>
          </a:p>
        </p:txBody>
      </p:sp>
    </p:spTree>
    <p:extLst>
      <p:ext uri="{BB962C8B-B14F-4D97-AF65-F5344CB8AC3E}">
        <p14:creationId xmlns:p14="http://schemas.microsoft.com/office/powerpoint/2010/main" val="2774599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Question 1</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graphicFrame>
        <p:nvGraphicFramePr>
          <p:cNvPr id="9" name="Table 3">
            <a:extLst>
              <a:ext uri="{FF2B5EF4-FFF2-40B4-BE49-F238E27FC236}">
                <a16:creationId xmlns:a16="http://schemas.microsoft.com/office/drawing/2014/main" id="{EE8D73F2-FD9C-4AD3-AE29-F5FA3AE5962D}"/>
              </a:ext>
            </a:extLst>
          </p:cNvPr>
          <p:cNvGraphicFramePr>
            <a:graphicFrameLocks noGrp="1"/>
          </p:cNvGraphicFramePr>
          <p:nvPr>
            <p:extLst>
              <p:ext uri="{D42A27DB-BD31-4B8C-83A1-F6EECF244321}">
                <p14:modId xmlns:p14="http://schemas.microsoft.com/office/powerpoint/2010/main" val="3932359917"/>
              </p:ext>
            </p:extLst>
          </p:nvPr>
        </p:nvGraphicFramePr>
        <p:xfrm>
          <a:off x="2032000" y="1640681"/>
          <a:ext cx="8128000" cy="421675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10871100"/>
                    </a:ext>
                  </a:extLst>
                </a:gridCol>
              </a:tblGrid>
              <a:tr h="4216757">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sp>
        <p:nvSpPr>
          <p:cNvPr id="10" name="Rectangle 9">
            <a:extLst>
              <a:ext uri="{FF2B5EF4-FFF2-40B4-BE49-F238E27FC236}">
                <a16:creationId xmlns:a16="http://schemas.microsoft.com/office/drawing/2014/main" id="{CC86C5C5-ACB2-4B83-9BA2-AF9A7E24A419}"/>
              </a:ext>
            </a:extLst>
          </p:cNvPr>
          <p:cNvSpPr/>
          <p:nvPr/>
        </p:nvSpPr>
        <p:spPr>
          <a:xfrm>
            <a:off x="2537791" y="2060635"/>
            <a:ext cx="7156173" cy="3644075"/>
          </a:xfrm>
          <a:prstGeom prst="rect">
            <a:avLst/>
          </a:prstGeom>
        </p:spPr>
        <p:txBody>
          <a:bodyPr wrap="square">
            <a:spAutoFit/>
          </a:bodyPr>
          <a:lstStyle/>
          <a:p>
            <a:pPr lvl="0" defTabSz="457200">
              <a:spcBef>
                <a:spcPct val="20000"/>
              </a:spcBef>
              <a:buClr>
                <a:srgbClr val="A70E19"/>
              </a:buClr>
            </a:pPr>
            <a:r>
              <a:rPr lang="en-US" sz="2000" b="1" dirty="0">
                <a:solidFill>
                  <a:srgbClr val="C84B37"/>
                </a:solidFill>
                <a:latin typeface="+mj-lt"/>
                <a:cs typeface="Calibri" panose="020F0502020204030204" pitchFamily="34" charset="0"/>
              </a:rPr>
              <a:t>If you can’t read an image, you should</a:t>
            </a:r>
          </a:p>
          <a:p>
            <a:pPr lvl="0" defTabSz="457200">
              <a:spcBef>
                <a:spcPct val="20000"/>
              </a:spcBef>
              <a:buClr>
                <a:srgbClr val="A70E19"/>
              </a:buClr>
            </a:pPr>
            <a:r>
              <a:rPr lang="en-US" sz="2000" b="1" dirty="0">
                <a:solidFill>
                  <a:srgbClr val="C84B37"/>
                </a:solidFill>
                <a:latin typeface="+mj-lt"/>
                <a:cs typeface="Arial"/>
              </a:rPr>
              <a:t>(Select all that apply)</a:t>
            </a:r>
          </a:p>
          <a:p>
            <a:pPr marL="342900" lvl="0" indent="-342900" defTabSz="457200">
              <a:spcBef>
                <a:spcPct val="20000"/>
              </a:spcBef>
              <a:buClr>
                <a:srgbClr val="A70E19"/>
              </a:buClr>
              <a:buFont typeface="+mj-lt"/>
              <a:buAutoNum type="arabicPeriod"/>
            </a:pPr>
            <a:endParaRPr lang="en-US" sz="1600" b="1" dirty="0">
              <a:solidFill>
                <a:prstClr val="black"/>
              </a:solidFill>
              <a:latin typeface="Calibri"/>
              <a:cs typeface="Arial"/>
            </a:endParaRPr>
          </a:p>
          <a:p>
            <a:pPr marL="342900" indent="-342900" defTabSz="457200">
              <a:spcBef>
                <a:spcPts val="600"/>
              </a:spcBef>
              <a:spcAft>
                <a:spcPts val="600"/>
              </a:spcAft>
              <a:buClr>
                <a:srgbClr val="C84B37"/>
              </a:buClr>
              <a:buFont typeface="+mj-lt"/>
              <a:buAutoNum type="arabicPeriod"/>
            </a:pPr>
            <a:r>
              <a:rPr lang="en-US" dirty="0">
                <a:solidFill>
                  <a:prstClr val="black"/>
                </a:solidFill>
                <a:cs typeface="Calibri" panose="020F0502020204030204" pitchFamily="34" charset="0"/>
              </a:rPr>
              <a:t>Enter all the characters you can read, leaving out the ones you can’t</a:t>
            </a:r>
          </a:p>
          <a:p>
            <a:pPr marL="342900" lvl="0" indent="-342900" defTabSz="457200">
              <a:spcBef>
                <a:spcPts val="600"/>
              </a:spcBef>
              <a:spcAft>
                <a:spcPts val="600"/>
              </a:spcAft>
              <a:buClr>
                <a:srgbClr val="C84B37"/>
              </a:buClr>
              <a:buFont typeface="+mj-lt"/>
              <a:buAutoNum type="arabicPeriod"/>
            </a:pPr>
            <a:r>
              <a:rPr lang="en-US" dirty="0">
                <a:solidFill>
                  <a:prstClr val="black"/>
                </a:solidFill>
                <a:cs typeface="Calibri" panose="020F0502020204030204" pitchFamily="34" charset="0"/>
              </a:rPr>
              <a:t>Report it to a supervisor</a:t>
            </a:r>
          </a:p>
          <a:p>
            <a:pPr marL="342900" lvl="0" indent="-342900" defTabSz="457200">
              <a:spcBef>
                <a:spcPts val="600"/>
              </a:spcBef>
              <a:spcAft>
                <a:spcPts val="600"/>
              </a:spcAft>
              <a:buClr>
                <a:srgbClr val="C84B37"/>
              </a:buClr>
              <a:buFont typeface="+mj-lt"/>
              <a:buAutoNum type="arabicPeriod"/>
            </a:pPr>
            <a:r>
              <a:rPr lang="en-US" dirty="0">
                <a:solidFill>
                  <a:prstClr val="black"/>
                </a:solidFill>
                <a:cs typeface="Calibri" panose="020F0502020204030204" pitchFamily="34" charset="0"/>
              </a:rPr>
              <a:t>Enter the make and model of vehicle</a:t>
            </a:r>
          </a:p>
          <a:p>
            <a:pPr marL="342900" lvl="0" indent="-342900" defTabSz="457200">
              <a:spcBef>
                <a:spcPts val="600"/>
              </a:spcBef>
              <a:spcAft>
                <a:spcPts val="600"/>
              </a:spcAft>
              <a:buClr>
                <a:srgbClr val="C84B37"/>
              </a:buClr>
              <a:buFont typeface="+mj-lt"/>
              <a:buAutoNum type="arabicPeriod"/>
            </a:pPr>
            <a:r>
              <a:rPr lang="en-US" dirty="0">
                <a:solidFill>
                  <a:prstClr val="black"/>
                </a:solidFill>
                <a:cs typeface="Calibri" panose="020F0502020204030204" pitchFamily="34" charset="0"/>
              </a:rPr>
              <a:t>Code it off by entering a reason code to indicate what was wrong with the image</a:t>
            </a:r>
          </a:p>
          <a:p>
            <a:pPr marL="342900" lvl="0" indent="-342900" defTabSz="457200">
              <a:spcBef>
                <a:spcPts val="600"/>
              </a:spcBef>
              <a:spcAft>
                <a:spcPts val="600"/>
              </a:spcAft>
              <a:buClr>
                <a:srgbClr val="C84B37"/>
              </a:buClr>
              <a:buFont typeface="+mj-lt"/>
              <a:buAutoNum type="arabicPeriod"/>
            </a:pPr>
            <a:r>
              <a:rPr lang="en-US" dirty="0">
                <a:solidFill>
                  <a:prstClr val="black"/>
                </a:solidFill>
                <a:cs typeface="Calibri" panose="020F0502020204030204" pitchFamily="34" charset="0"/>
              </a:rPr>
              <a:t>Try to enhance the image to make it more readable</a:t>
            </a:r>
          </a:p>
          <a:p>
            <a:pPr marL="342900" lvl="0" indent="-342900" defTabSz="457200">
              <a:spcBef>
                <a:spcPct val="20000"/>
              </a:spcBef>
              <a:buClr>
                <a:srgbClr val="A70E19"/>
              </a:buClr>
              <a:buFont typeface="+mj-lt"/>
              <a:buAutoNum type="arabicPeriod"/>
            </a:pPr>
            <a:endParaRPr lang="en-US" sz="800" dirty="0">
              <a:solidFill>
                <a:prstClr val="black"/>
              </a:solidFill>
              <a:latin typeface="Calibri"/>
              <a:cs typeface="Arial"/>
            </a:endParaRPr>
          </a:p>
        </p:txBody>
      </p:sp>
      <p:sp>
        <p:nvSpPr>
          <p:cNvPr id="2" name="Title 1">
            <a:extLst>
              <a:ext uri="{FF2B5EF4-FFF2-40B4-BE49-F238E27FC236}">
                <a16:creationId xmlns:a16="http://schemas.microsoft.com/office/drawing/2014/main" id="{0D88BCAB-848B-47AD-BDD5-D67A973EA642}"/>
              </a:ext>
            </a:extLst>
          </p:cNvPr>
          <p:cNvSpPr>
            <a:spLocks noGrp="1"/>
          </p:cNvSpPr>
          <p:nvPr>
            <p:ph type="title"/>
          </p:nvPr>
        </p:nvSpPr>
        <p:spPr>
          <a:xfrm>
            <a:off x="441019" y="-2898379"/>
            <a:ext cx="10515600" cy="1325563"/>
          </a:xfrm>
        </p:spPr>
        <p:txBody>
          <a:bodyPr/>
          <a:lstStyle/>
          <a:p>
            <a:r>
              <a:rPr lang="en-US" dirty="0"/>
              <a:t>Question 1</a:t>
            </a:r>
          </a:p>
        </p:txBody>
      </p:sp>
    </p:spTree>
    <p:extLst>
      <p:ext uri="{BB962C8B-B14F-4D97-AF65-F5344CB8AC3E}">
        <p14:creationId xmlns:p14="http://schemas.microsoft.com/office/powerpoint/2010/main" val="344190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2084" y="0"/>
            <a:ext cx="9251546"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9" name="Straight Connector 8"/>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4" name="Rectangle 3">
            <a:extLst>
              <a:ext uri="{FF2B5EF4-FFF2-40B4-BE49-F238E27FC236}">
                <a16:creationId xmlns:a16="http://schemas.microsoft.com/office/drawing/2014/main" id="{7E47267E-073B-43C7-B55B-0C097CB4A9F5}"/>
              </a:ext>
            </a:extLst>
          </p:cNvPr>
          <p:cNvSpPr/>
          <p:nvPr/>
        </p:nvSpPr>
        <p:spPr>
          <a:xfrm>
            <a:off x="162084" y="1628485"/>
            <a:ext cx="5933916" cy="4585871"/>
          </a:xfrm>
          <a:prstGeom prst="rect">
            <a:avLst/>
          </a:prstGeom>
        </p:spPr>
        <p:txBody>
          <a:bodyPr wrap="square">
            <a:spAutoFit/>
          </a:bodyPr>
          <a:lstStyle/>
          <a:p>
            <a:pPr marL="285750" indent="-285750">
              <a:spcBef>
                <a:spcPts val="600"/>
              </a:spcBef>
              <a:spcAft>
                <a:spcPts val="600"/>
              </a:spcAft>
              <a:buClr>
                <a:srgbClr val="DAA600"/>
              </a:buClr>
              <a:buFont typeface="Wingdings" panose="05000000000000000000" pitchFamily="2" charset="2"/>
              <a:buChar char="§"/>
            </a:pPr>
            <a:r>
              <a:rPr lang="en-US" dirty="0">
                <a:ea typeface="Raleway" pitchFamily="2" charset="0"/>
              </a:rPr>
              <a:t>Cameras at the toll points take front and rear pictures of each vehicle passing.</a:t>
            </a:r>
          </a:p>
          <a:p>
            <a:pPr marL="285750" indent="-285750">
              <a:spcBef>
                <a:spcPts val="600"/>
              </a:spcBef>
              <a:spcAft>
                <a:spcPts val="600"/>
              </a:spcAft>
              <a:buClr>
                <a:srgbClr val="DAA600"/>
              </a:buClr>
              <a:buFont typeface="Wingdings" panose="05000000000000000000" pitchFamily="2" charset="2"/>
              <a:buChar char="§"/>
            </a:pPr>
            <a:r>
              <a:rPr lang="en-US" dirty="0">
                <a:ea typeface="Raleway" pitchFamily="2" charset="0"/>
              </a:rPr>
              <a:t>If the images have a readable license plate, the Image Processing System attempts to match the plate to an account.</a:t>
            </a:r>
          </a:p>
          <a:p>
            <a:pPr marL="285750" indent="-285750">
              <a:spcBef>
                <a:spcPts val="600"/>
              </a:spcBef>
              <a:spcAft>
                <a:spcPts val="600"/>
              </a:spcAft>
              <a:buClr>
                <a:srgbClr val="DAA600"/>
              </a:buClr>
              <a:buFont typeface="Wingdings" panose="05000000000000000000" pitchFamily="2" charset="2"/>
              <a:buChar char="§"/>
            </a:pPr>
            <a:r>
              <a:rPr lang="en-US" dirty="0">
                <a:ea typeface="Raleway" pitchFamily="2" charset="0"/>
              </a:rPr>
              <a:t>If the plate does not belong to an existing account, the system retrieves information about the vehicle's owner from a state registration database. For states adjoining </a:t>
            </a:r>
            <a:r>
              <a:rPr lang="en-US" dirty="0"/>
              <a:t>CA (OR, NV, AZ), data is pulled directly from the database, whereas data regarding other states is retrieved using a third-party lookup service. </a:t>
            </a:r>
            <a:endParaRPr lang="en-US" dirty="0">
              <a:ea typeface="Raleway" pitchFamily="2" charset="0"/>
            </a:endParaRPr>
          </a:p>
          <a:p>
            <a:pPr marL="285750" indent="-285750">
              <a:spcBef>
                <a:spcPts val="600"/>
              </a:spcBef>
              <a:spcAft>
                <a:spcPts val="600"/>
              </a:spcAft>
              <a:buClr>
                <a:srgbClr val="DAA600"/>
              </a:buClr>
              <a:buFont typeface="Wingdings" panose="05000000000000000000" pitchFamily="2" charset="2"/>
              <a:buChar char="§"/>
            </a:pPr>
            <a:r>
              <a:rPr lang="en-US" dirty="0">
                <a:ea typeface="Raleway" pitchFamily="2" charset="0"/>
              </a:rPr>
              <a:t>The Image Processing Service creates an account and tracks the transaction until payment or other disposition.</a:t>
            </a:r>
          </a:p>
          <a:p>
            <a:pPr marL="285750" indent="-285750">
              <a:spcBef>
                <a:spcPts val="600"/>
              </a:spcBef>
              <a:spcAft>
                <a:spcPts val="600"/>
              </a:spcAft>
              <a:buClr>
                <a:srgbClr val="DAA600"/>
              </a:buClr>
              <a:buFont typeface="Wingdings" panose="05000000000000000000" pitchFamily="2"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025A4943-8054-4FA1-B4F2-3A687774536B}"/>
              </a:ext>
            </a:extLst>
          </p:cNvPr>
          <p:cNvSpPr txBox="1"/>
          <p:nvPr/>
        </p:nvSpPr>
        <p:spPr>
          <a:xfrm>
            <a:off x="162084" y="814575"/>
            <a:ext cx="4997016"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what does it do?</a:t>
            </a:r>
          </a:p>
        </p:txBody>
      </p:sp>
      <p:pic>
        <p:nvPicPr>
          <p:cNvPr id="3" name="Picture 2">
            <a:extLst>
              <a:ext uri="{FF2B5EF4-FFF2-40B4-BE49-F238E27FC236}">
                <a16:creationId xmlns:a16="http://schemas.microsoft.com/office/drawing/2014/main" id="{5E085E03-76E8-443D-AEE1-D339C7782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68029"/>
            <a:ext cx="4370832" cy="1602638"/>
          </a:xfrm>
          <a:prstGeom prst="rect">
            <a:avLst/>
          </a:prstGeom>
        </p:spPr>
      </p:pic>
      <p:pic>
        <p:nvPicPr>
          <p:cNvPr id="11" name="Picture 10" descr="A close up of a car&#10;&#10;Description automatically generated">
            <a:extLst>
              <a:ext uri="{FF2B5EF4-FFF2-40B4-BE49-F238E27FC236}">
                <a16:creationId xmlns:a16="http://schemas.microsoft.com/office/drawing/2014/main" id="{BB803DF0-8139-4E2B-BDB6-A5AAF0FBCE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7" y="2539425"/>
            <a:ext cx="4371979" cy="3657600"/>
          </a:xfrm>
          <a:prstGeom prst="rect">
            <a:avLst/>
          </a:prstGeom>
        </p:spPr>
      </p:pic>
      <p:sp>
        <p:nvSpPr>
          <p:cNvPr id="2" name="Title 1">
            <a:extLst>
              <a:ext uri="{FF2B5EF4-FFF2-40B4-BE49-F238E27FC236}">
                <a16:creationId xmlns:a16="http://schemas.microsoft.com/office/drawing/2014/main" id="{064D3B78-2C31-4854-8C02-3CA97BE90413}"/>
              </a:ext>
            </a:extLst>
          </p:cNvPr>
          <p:cNvSpPr>
            <a:spLocks noGrp="1"/>
          </p:cNvSpPr>
          <p:nvPr>
            <p:ph type="title"/>
          </p:nvPr>
        </p:nvSpPr>
        <p:spPr>
          <a:xfrm>
            <a:off x="441019" y="-2022211"/>
            <a:ext cx="10515600" cy="1325563"/>
          </a:xfrm>
        </p:spPr>
        <p:txBody>
          <a:bodyPr/>
          <a:lstStyle/>
          <a:p>
            <a:r>
              <a:rPr lang="en-US" dirty="0"/>
              <a:t>What Does It Do</a:t>
            </a:r>
          </a:p>
        </p:txBody>
      </p:sp>
    </p:spTree>
    <p:extLst>
      <p:ext uri="{BB962C8B-B14F-4D97-AF65-F5344CB8AC3E}">
        <p14:creationId xmlns:p14="http://schemas.microsoft.com/office/powerpoint/2010/main" val="15473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3">
            <a:extLst>
              <a:ext uri="{FF2B5EF4-FFF2-40B4-BE49-F238E27FC236}">
                <a16:creationId xmlns:a16="http://schemas.microsoft.com/office/drawing/2014/main" id="{6F301093-7969-4C82-961D-965C137A44F0}"/>
              </a:ext>
            </a:extLst>
          </p:cNvPr>
          <p:cNvGraphicFramePr>
            <a:graphicFrameLocks noGrp="1"/>
          </p:cNvGraphicFramePr>
          <p:nvPr>
            <p:extLst>
              <p:ext uri="{D42A27DB-BD31-4B8C-83A1-F6EECF244321}">
                <p14:modId xmlns:p14="http://schemas.microsoft.com/office/powerpoint/2010/main" val="2749195940"/>
              </p:ext>
            </p:extLst>
          </p:nvPr>
        </p:nvGraphicFramePr>
        <p:xfrm>
          <a:off x="1636638" y="1640681"/>
          <a:ext cx="8927548" cy="4216757"/>
        </p:xfrm>
        <a:graphic>
          <a:graphicData uri="http://schemas.openxmlformats.org/drawingml/2006/table">
            <a:tbl>
              <a:tblPr firstRow="1" bandRow="1">
                <a:tableStyleId>{5C22544A-7EE6-4342-B048-85BDC9FD1C3A}</a:tableStyleId>
              </a:tblPr>
              <a:tblGrid>
                <a:gridCol w="8927548">
                  <a:extLst>
                    <a:ext uri="{9D8B030D-6E8A-4147-A177-3AD203B41FA5}">
                      <a16:colId xmlns:a16="http://schemas.microsoft.com/office/drawing/2014/main" val="910871100"/>
                    </a:ext>
                  </a:extLst>
                </a:gridCol>
              </a:tblGrid>
              <a:tr h="4216757">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answer 1</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D92F73BD-F2A6-439F-9E3F-F542150EC25F}"/>
              </a:ext>
            </a:extLst>
          </p:cNvPr>
          <p:cNvSpPr/>
          <p:nvPr/>
        </p:nvSpPr>
        <p:spPr>
          <a:xfrm>
            <a:off x="2385391" y="1755838"/>
            <a:ext cx="7427844" cy="3933384"/>
          </a:xfrm>
          <a:prstGeom prst="rect">
            <a:avLst/>
          </a:prstGeom>
        </p:spPr>
        <p:txBody>
          <a:bodyPr wrap="square">
            <a:spAutoFit/>
          </a:bodyPr>
          <a:lstStyle/>
          <a:p>
            <a:pPr lvl="0" defTabSz="457200">
              <a:spcBef>
                <a:spcPct val="20000"/>
              </a:spcBef>
              <a:buClr>
                <a:srgbClr val="A70E19"/>
              </a:buClr>
            </a:pPr>
            <a:endParaRPr lang="en-US" sz="2000" b="1" dirty="0">
              <a:solidFill>
                <a:srgbClr val="C84B37"/>
              </a:solidFill>
              <a:latin typeface="+mj-lt"/>
              <a:cs typeface="Calibri" panose="020F0502020204030204" pitchFamily="34" charset="0"/>
            </a:endParaRPr>
          </a:p>
          <a:p>
            <a:pPr lvl="0" defTabSz="457200">
              <a:spcBef>
                <a:spcPct val="20000"/>
              </a:spcBef>
              <a:buClr>
                <a:srgbClr val="A70E19"/>
              </a:buClr>
            </a:pPr>
            <a:r>
              <a:rPr lang="en-US" sz="2000" b="1" dirty="0">
                <a:solidFill>
                  <a:srgbClr val="C84B37"/>
                </a:solidFill>
                <a:latin typeface="+mj-lt"/>
                <a:cs typeface="Calibri" panose="020F0502020204030204" pitchFamily="34" charset="0"/>
              </a:rPr>
              <a:t>If you can’t read an image, you should:</a:t>
            </a:r>
          </a:p>
          <a:p>
            <a:pPr lvl="0" defTabSz="457200">
              <a:spcBef>
                <a:spcPct val="20000"/>
              </a:spcBef>
              <a:buClr>
                <a:srgbClr val="A70E19"/>
              </a:buClr>
            </a:pPr>
            <a:r>
              <a:rPr lang="en-US" sz="2000" b="1" dirty="0">
                <a:solidFill>
                  <a:srgbClr val="C84B37"/>
                </a:solidFill>
                <a:latin typeface="+mj-lt"/>
                <a:cs typeface="Arial"/>
              </a:rPr>
              <a:t>(Select all that apply)</a:t>
            </a:r>
          </a:p>
          <a:p>
            <a:pPr lvl="0" defTabSz="457200">
              <a:spcBef>
                <a:spcPct val="20000"/>
              </a:spcBef>
              <a:buClr>
                <a:srgbClr val="A70E19"/>
              </a:buClr>
            </a:pPr>
            <a:endParaRPr lang="en-US" sz="2000" b="1" dirty="0">
              <a:solidFill>
                <a:srgbClr val="C84B37"/>
              </a:solidFill>
              <a:latin typeface="+mj-lt"/>
              <a:cs typeface="Arial"/>
            </a:endParaRPr>
          </a:p>
          <a:p>
            <a:pPr marL="342900" indent="-342900" defTabSz="457200">
              <a:spcBef>
                <a:spcPts val="600"/>
              </a:spcBef>
              <a:spcAft>
                <a:spcPts val="600"/>
              </a:spcAft>
              <a:buClr>
                <a:srgbClr val="C84B37"/>
              </a:buClr>
              <a:buFont typeface="+mj-lt"/>
              <a:buAutoNum type="arabicPeriod"/>
            </a:pPr>
            <a:r>
              <a:rPr lang="en-US" dirty="0">
                <a:solidFill>
                  <a:prstClr val="black"/>
                </a:solidFill>
                <a:cs typeface="Calibri" panose="020F0502020204030204" pitchFamily="34" charset="0"/>
              </a:rPr>
              <a:t>Enter all the characters you can read, leaving out the ones you can’t</a:t>
            </a:r>
          </a:p>
          <a:p>
            <a:pPr marL="342900" lvl="0" indent="-342900" defTabSz="457200">
              <a:spcBef>
                <a:spcPts val="600"/>
              </a:spcBef>
              <a:spcAft>
                <a:spcPts val="600"/>
              </a:spcAft>
              <a:buClr>
                <a:srgbClr val="C84B37"/>
              </a:buClr>
              <a:buFont typeface="+mj-lt"/>
              <a:buAutoNum type="arabicPeriod"/>
            </a:pPr>
            <a:r>
              <a:rPr lang="en-US" dirty="0">
                <a:solidFill>
                  <a:prstClr val="black"/>
                </a:solidFill>
                <a:cs typeface="Calibri" panose="020F0502020204030204" pitchFamily="34" charset="0"/>
              </a:rPr>
              <a:t>Report it to a supervisor</a:t>
            </a:r>
          </a:p>
          <a:p>
            <a:pPr marL="342900" lvl="0" indent="-342900" defTabSz="457200">
              <a:spcBef>
                <a:spcPts val="600"/>
              </a:spcBef>
              <a:spcAft>
                <a:spcPts val="600"/>
              </a:spcAft>
              <a:buClr>
                <a:srgbClr val="C84B37"/>
              </a:buClr>
              <a:buFont typeface="+mj-lt"/>
              <a:buAutoNum type="arabicPeriod"/>
            </a:pPr>
            <a:r>
              <a:rPr lang="en-US" dirty="0">
                <a:solidFill>
                  <a:prstClr val="black"/>
                </a:solidFill>
                <a:cs typeface="Calibri" panose="020F0502020204030204" pitchFamily="34" charset="0"/>
              </a:rPr>
              <a:t>Enter the make and model of vehicle</a:t>
            </a:r>
          </a:p>
          <a:p>
            <a:pPr lvl="0" defTabSz="457200">
              <a:spcBef>
                <a:spcPts val="300"/>
              </a:spcBef>
              <a:spcAft>
                <a:spcPts val="300"/>
              </a:spcAft>
              <a:buClr>
                <a:srgbClr val="C84B37"/>
              </a:buClr>
            </a:pPr>
            <a:r>
              <a:rPr lang="en-US" b="1" dirty="0">
                <a:solidFill>
                  <a:srgbClr val="C84B37"/>
                </a:solidFill>
                <a:cs typeface="Calibri" panose="020F0502020204030204" pitchFamily="34" charset="0"/>
              </a:rPr>
              <a:t>	Code it off by entering a reason code to indicate what was wrong with 	the image</a:t>
            </a:r>
          </a:p>
          <a:p>
            <a:pPr lvl="0" defTabSz="457200">
              <a:spcBef>
                <a:spcPts val="300"/>
              </a:spcBef>
              <a:spcAft>
                <a:spcPts val="300"/>
              </a:spcAft>
              <a:buClr>
                <a:srgbClr val="C84B37"/>
              </a:buClr>
            </a:pPr>
            <a:r>
              <a:rPr lang="en-US" b="1" dirty="0">
                <a:solidFill>
                  <a:srgbClr val="C84B37"/>
                </a:solidFill>
                <a:cs typeface="Calibri" panose="020F0502020204030204" pitchFamily="34" charset="0"/>
              </a:rPr>
              <a:t>	Try to enhance the image to make it more readable</a:t>
            </a:r>
          </a:p>
          <a:p>
            <a:pPr marL="342900" lvl="0" indent="-342900" defTabSz="457200">
              <a:spcBef>
                <a:spcPct val="20000"/>
              </a:spcBef>
              <a:buClr>
                <a:srgbClr val="A70E19"/>
              </a:buClr>
              <a:buFont typeface="+mj-lt"/>
              <a:buAutoNum type="arabicPeriod"/>
            </a:pPr>
            <a:endParaRPr lang="en-US" sz="800" dirty="0">
              <a:solidFill>
                <a:prstClr val="black"/>
              </a:solidFill>
              <a:latin typeface="Calibri"/>
              <a:cs typeface="Arial"/>
            </a:endParaRPr>
          </a:p>
        </p:txBody>
      </p:sp>
      <p:sp>
        <p:nvSpPr>
          <p:cNvPr id="3" name="Arrow: Right 2">
            <a:extLst>
              <a:ext uri="{FF2B5EF4-FFF2-40B4-BE49-F238E27FC236}">
                <a16:creationId xmlns:a16="http://schemas.microsoft.com/office/drawing/2014/main" id="{C196BD3C-AA50-4148-A6F0-3D627AA4F645}"/>
              </a:ext>
            </a:extLst>
          </p:cNvPr>
          <p:cNvSpPr/>
          <p:nvPr/>
        </p:nvSpPr>
        <p:spPr>
          <a:xfrm flipV="1">
            <a:off x="1855540" y="4662511"/>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C3927CC-D576-47C0-A680-E13B55D04731}"/>
              </a:ext>
            </a:extLst>
          </p:cNvPr>
          <p:cNvSpPr/>
          <p:nvPr/>
        </p:nvSpPr>
        <p:spPr>
          <a:xfrm flipV="1">
            <a:off x="1830565" y="5269663"/>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E0062A5-BD55-4263-A664-4E84E8715C98}"/>
              </a:ext>
            </a:extLst>
          </p:cNvPr>
          <p:cNvSpPr>
            <a:spLocks noGrp="1"/>
          </p:cNvSpPr>
          <p:nvPr>
            <p:ph type="title"/>
          </p:nvPr>
        </p:nvSpPr>
        <p:spPr>
          <a:xfrm>
            <a:off x="441019" y="-3209799"/>
            <a:ext cx="10515600" cy="1325563"/>
          </a:xfrm>
        </p:spPr>
        <p:txBody>
          <a:bodyPr/>
          <a:lstStyle/>
          <a:p>
            <a:r>
              <a:rPr lang="en-US" b="1" dirty="0">
                <a:solidFill>
                  <a:prstClr val="black"/>
                </a:solidFill>
                <a:latin typeface="Ostrich Sans Medium" panose="02000508000000020004" pitchFamily="50" charset="0"/>
                <a:ea typeface="Raleway" pitchFamily="2" charset="0"/>
              </a:rPr>
              <a:t>Answer 1</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25776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extLst>
              <p:ext uri="{D42A27DB-BD31-4B8C-83A1-F6EECF244321}">
                <p14:modId xmlns:p14="http://schemas.microsoft.com/office/powerpoint/2010/main" val="1993231970"/>
              </p:ext>
            </p:extLst>
          </p:nvPr>
        </p:nvGraphicFramePr>
        <p:xfrm>
          <a:off x="2032000" y="1640681"/>
          <a:ext cx="8128000" cy="421675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10871100"/>
                    </a:ext>
                  </a:extLst>
                </a:gridCol>
              </a:tblGrid>
              <a:tr h="4216757">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question 2</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05269" y="2030779"/>
            <a:ext cx="7394713" cy="3154710"/>
          </a:xfrm>
          <a:prstGeom prst="rect">
            <a:avLst/>
          </a:prstGeom>
        </p:spPr>
        <p:txBody>
          <a:bodyPr wrap="square">
            <a:spAutoFit/>
          </a:bodyPr>
          <a:lstStyle/>
          <a:p>
            <a:r>
              <a:rPr lang="en-US" sz="2000" dirty="0">
                <a:solidFill>
                  <a:srgbClr val="C84B37"/>
                </a:solidFill>
                <a:latin typeface="+mj-lt"/>
              </a:rPr>
              <a:t>A ‘problem plate’ is</a:t>
            </a:r>
          </a:p>
          <a:p>
            <a:endParaRPr lang="en-US" dirty="0"/>
          </a:p>
          <a:p>
            <a:pPr marL="342900" indent="-342900">
              <a:spcBef>
                <a:spcPts val="600"/>
              </a:spcBef>
              <a:spcAft>
                <a:spcPts val="600"/>
              </a:spcAft>
              <a:buClr>
                <a:srgbClr val="C84B37"/>
              </a:buClr>
              <a:buFont typeface="+mj-lt"/>
              <a:buAutoNum type="arabicPeriod"/>
            </a:pPr>
            <a:r>
              <a:rPr lang="en-US" dirty="0"/>
              <a:t>A license plate added to a special list that always requires human review</a:t>
            </a:r>
          </a:p>
          <a:p>
            <a:pPr marL="342900" indent="-342900">
              <a:spcBef>
                <a:spcPts val="600"/>
              </a:spcBef>
              <a:spcAft>
                <a:spcPts val="600"/>
              </a:spcAft>
              <a:buClr>
                <a:srgbClr val="C84B37"/>
              </a:buClr>
              <a:buFont typeface="+mj-lt"/>
              <a:buAutoNum type="arabicPeriod"/>
            </a:pPr>
            <a:r>
              <a:rPr lang="en-US" dirty="0"/>
              <a:t>A license plate that has an unusual configuration of letters and numbers</a:t>
            </a:r>
          </a:p>
          <a:p>
            <a:pPr marL="342900" indent="-342900">
              <a:spcBef>
                <a:spcPts val="600"/>
              </a:spcBef>
              <a:spcAft>
                <a:spcPts val="600"/>
              </a:spcAft>
              <a:buClr>
                <a:srgbClr val="C84B37"/>
              </a:buClr>
              <a:buFont typeface="+mj-lt"/>
              <a:buAutoNum type="arabicPeriod"/>
            </a:pPr>
            <a:r>
              <a:rPr lang="en-US" dirty="0"/>
              <a:t>A license plate which has been previously misread due to similarities between certain letters such as ‘E’ and ‘F’ </a:t>
            </a:r>
          </a:p>
          <a:p>
            <a:pPr marL="342900" indent="-342900">
              <a:spcBef>
                <a:spcPts val="600"/>
              </a:spcBef>
              <a:spcAft>
                <a:spcPts val="600"/>
              </a:spcAft>
              <a:buClr>
                <a:srgbClr val="C84B37"/>
              </a:buClr>
              <a:buFont typeface="+mj-lt"/>
              <a:buAutoNum type="arabicPeriod"/>
            </a:pPr>
            <a:r>
              <a:rPr lang="en-US" dirty="0"/>
              <a:t>A plate belonging to a motorist with many complaints</a:t>
            </a:r>
          </a:p>
        </p:txBody>
      </p:sp>
      <p:sp>
        <p:nvSpPr>
          <p:cNvPr id="4" name="Title 3">
            <a:extLst>
              <a:ext uri="{FF2B5EF4-FFF2-40B4-BE49-F238E27FC236}">
                <a16:creationId xmlns:a16="http://schemas.microsoft.com/office/drawing/2014/main" id="{99F49F03-D99F-41B2-A88A-E00791549825}"/>
              </a:ext>
            </a:extLst>
          </p:cNvPr>
          <p:cNvSpPr>
            <a:spLocks noGrp="1"/>
          </p:cNvSpPr>
          <p:nvPr>
            <p:ph type="title"/>
          </p:nvPr>
        </p:nvSpPr>
        <p:spPr>
          <a:xfrm>
            <a:off x="749300" y="-3104866"/>
            <a:ext cx="10515600" cy="1325563"/>
          </a:xfrm>
        </p:spPr>
        <p:txBody>
          <a:bodyPr/>
          <a:lstStyle/>
          <a:p>
            <a:r>
              <a:rPr lang="en-US" b="1" dirty="0">
                <a:solidFill>
                  <a:prstClr val="black"/>
                </a:solidFill>
                <a:latin typeface="Ostrich Sans Medium" panose="02000508000000020004" pitchFamily="50" charset="0"/>
                <a:ea typeface="Raleway" pitchFamily="2" charset="0"/>
              </a:rPr>
              <a:t>Question 2</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44910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extLst>
              <p:ext uri="{D42A27DB-BD31-4B8C-83A1-F6EECF244321}">
                <p14:modId xmlns:p14="http://schemas.microsoft.com/office/powerpoint/2010/main" val="177136170"/>
              </p:ext>
            </p:extLst>
          </p:nvPr>
        </p:nvGraphicFramePr>
        <p:xfrm>
          <a:off x="1557128" y="1640682"/>
          <a:ext cx="8812696" cy="3666814"/>
        </p:xfrm>
        <a:graphic>
          <a:graphicData uri="http://schemas.openxmlformats.org/drawingml/2006/table">
            <a:tbl>
              <a:tblPr firstRow="1" bandRow="1">
                <a:tableStyleId>{5C22544A-7EE6-4342-B048-85BDC9FD1C3A}</a:tableStyleId>
              </a:tblPr>
              <a:tblGrid>
                <a:gridCol w="8812696">
                  <a:extLst>
                    <a:ext uri="{9D8B030D-6E8A-4147-A177-3AD203B41FA5}">
                      <a16:colId xmlns:a16="http://schemas.microsoft.com/office/drawing/2014/main" val="910871100"/>
                    </a:ext>
                  </a:extLst>
                </a:gridCol>
              </a:tblGrid>
              <a:tr h="3666814">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answer 2</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279376" y="2077161"/>
            <a:ext cx="7622598" cy="2893100"/>
          </a:xfrm>
          <a:prstGeom prst="rect">
            <a:avLst/>
          </a:prstGeom>
        </p:spPr>
        <p:txBody>
          <a:bodyPr wrap="square">
            <a:spAutoFit/>
          </a:bodyPr>
          <a:lstStyle/>
          <a:p>
            <a:r>
              <a:rPr lang="en-US" sz="2000" dirty="0">
                <a:solidFill>
                  <a:srgbClr val="C84B37"/>
                </a:solidFill>
                <a:latin typeface="+mj-lt"/>
              </a:rPr>
              <a:t>A ‘problem plate’ is</a:t>
            </a:r>
          </a:p>
          <a:p>
            <a:endParaRPr lang="en-US" dirty="0"/>
          </a:p>
          <a:p>
            <a:pPr marL="344488">
              <a:buClr>
                <a:srgbClr val="C84B37"/>
              </a:buClr>
            </a:pPr>
            <a:r>
              <a:rPr lang="en-US" b="1" dirty="0">
                <a:solidFill>
                  <a:srgbClr val="C84B37"/>
                </a:solidFill>
              </a:rPr>
              <a:t>A license plate added to a special list that always requires human review</a:t>
            </a:r>
          </a:p>
          <a:p>
            <a:pPr marL="342900" indent="-342900">
              <a:buClr>
                <a:srgbClr val="C84B37"/>
              </a:buClr>
              <a:buFont typeface="+mj-lt"/>
              <a:buAutoNum type="arabicPeriod"/>
            </a:pPr>
            <a:endParaRPr lang="en-US" dirty="0"/>
          </a:p>
          <a:p>
            <a:pPr marL="342900" indent="-342900">
              <a:buClr>
                <a:srgbClr val="C84B37"/>
              </a:buClr>
              <a:buFont typeface="+mj-lt"/>
              <a:buAutoNum type="arabicPeriod" startAt="2"/>
            </a:pPr>
            <a:r>
              <a:rPr lang="en-US" dirty="0"/>
              <a:t>A license plate that has an unusual configuration of letters and numbers</a:t>
            </a:r>
          </a:p>
          <a:p>
            <a:pPr marL="342900" indent="-342900">
              <a:buClr>
                <a:srgbClr val="C84B37"/>
              </a:buClr>
              <a:buFont typeface="+mj-lt"/>
              <a:buAutoNum type="arabicPeriod" startAt="2"/>
            </a:pPr>
            <a:endParaRPr lang="en-US" dirty="0"/>
          </a:p>
          <a:p>
            <a:pPr marL="344488">
              <a:buClr>
                <a:srgbClr val="C84B37"/>
              </a:buClr>
            </a:pPr>
            <a:r>
              <a:rPr lang="en-US" b="1" dirty="0">
                <a:solidFill>
                  <a:srgbClr val="C84B37"/>
                </a:solidFill>
              </a:rPr>
              <a:t>A license plate which has been previously misread due to similarities between certain letters such as ‘E’ and ‘F’ </a:t>
            </a:r>
          </a:p>
          <a:p>
            <a:pPr marL="342900" indent="-342900">
              <a:buClr>
                <a:srgbClr val="C84B37"/>
              </a:buClr>
              <a:buFont typeface="+mj-lt"/>
              <a:buAutoNum type="arabicPeriod"/>
            </a:pPr>
            <a:endParaRPr lang="en-US" dirty="0"/>
          </a:p>
          <a:p>
            <a:pPr marL="342900" indent="-342900">
              <a:buClr>
                <a:srgbClr val="C84B37"/>
              </a:buClr>
              <a:buFont typeface="+mj-lt"/>
              <a:buAutoNum type="arabicPeriod" startAt="4"/>
            </a:pPr>
            <a:r>
              <a:rPr lang="en-US" dirty="0"/>
              <a:t>A plate belonging to a motorist with numerous complaints</a:t>
            </a:r>
          </a:p>
        </p:txBody>
      </p:sp>
      <p:sp>
        <p:nvSpPr>
          <p:cNvPr id="10" name="Arrow: Right 9">
            <a:extLst>
              <a:ext uri="{FF2B5EF4-FFF2-40B4-BE49-F238E27FC236}">
                <a16:creationId xmlns:a16="http://schemas.microsoft.com/office/drawing/2014/main" id="{D38119E9-50AB-454F-AB2B-62D84486E984}"/>
              </a:ext>
            </a:extLst>
          </p:cNvPr>
          <p:cNvSpPr/>
          <p:nvPr/>
        </p:nvSpPr>
        <p:spPr>
          <a:xfrm flipV="1">
            <a:off x="1777317" y="2821442"/>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9044616-CFCA-4447-AE9C-4B27367B88C3}"/>
              </a:ext>
            </a:extLst>
          </p:cNvPr>
          <p:cNvSpPr/>
          <p:nvPr/>
        </p:nvSpPr>
        <p:spPr>
          <a:xfrm flipV="1">
            <a:off x="1777317" y="3924803"/>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CE6DC58-DC88-4349-AE15-1BA8A0DD553C}"/>
              </a:ext>
            </a:extLst>
          </p:cNvPr>
          <p:cNvSpPr>
            <a:spLocks noGrp="1"/>
          </p:cNvSpPr>
          <p:nvPr>
            <p:ph type="title"/>
          </p:nvPr>
        </p:nvSpPr>
        <p:spPr>
          <a:xfrm>
            <a:off x="244883" y="-4053103"/>
            <a:ext cx="10515600" cy="1325563"/>
          </a:xfrm>
        </p:spPr>
        <p:txBody>
          <a:bodyPr/>
          <a:lstStyle/>
          <a:p>
            <a:r>
              <a:rPr lang="en-US" b="1" dirty="0">
                <a:solidFill>
                  <a:prstClr val="black"/>
                </a:solidFill>
                <a:latin typeface="Ostrich Sans Medium" panose="02000508000000020004" pitchFamily="50" charset="0"/>
                <a:ea typeface="Raleway" pitchFamily="2" charset="0"/>
              </a:rPr>
              <a:t>Answer 2</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125468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extLst>
              <p:ext uri="{D42A27DB-BD31-4B8C-83A1-F6EECF244321}">
                <p14:modId xmlns:p14="http://schemas.microsoft.com/office/powerpoint/2010/main" val="939896617"/>
              </p:ext>
            </p:extLst>
          </p:nvPr>
        </p:nvGraphicFramePr>
        <p:xfrm>
          <a:off x="2032000" y="1640682"/>
          <a:ext cx="8128000" cy="2884936"/>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10871100"/>
                    </a:ext>
                  </a:extLst>
                </a:gridCol>
              </a:tblGrid>
              <a:tr h="2884936">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question 3</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05269" y="2010901"/>
            <a:ext cx="7394713" cy="2323713"/>
          </a:xfrm>
          <a:prstGeom prst="rect">
            <a:avLst/>
          </a:prstGeom>
        </p:spPr>
        <p:txBody>
          <a:bodyPr wrap="square">
            <a:spAutoFit/>
          </a:bodyPr>
          <a:lstStyle/>
          <a:p>
            <a:pPr lvl="0"/>
            <a:r>
              <a:rPr lang="en-US" sz="2000" dirty="0">
                <a:solidFill>
                  <a:srgbClr val="C84B37"/>
                </a:solidFill>
                <a:latin typeface="Franklin Gothic Medium" panose="020B0603020102020204"/>
              </a:rPr>
              <a:t>Double-blind review’ means</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342900" indent="-342900">
              <a:spcBef>
                <a:spcPts val="600"/>
              </a:spcBef>
              <a:spcAft>
                <a:spcPts val="600"/>
              </a:spcAft>
              <a:buClr>
                <a:srgbClr val="C84B37"/>
              </a:buClr>
              <a:buFont typeface="+mj-lt"/>
              <a:buAutoNum type="arabicPeriod"/>
            </a:pPr>
            <a:r>
              <a:rPr lang="en-US" dirty="0">
                <a:solidFill>
                  <a:prstClr val="black"/>
                </a:solidFill>
              </a:rPr>
              <a:t>The same image is reviewed by two reviewers without the knowledge of one another</a:t>
            </a:r>
          </a:p>
          <a:p>
            <a:pPr marL="342900" lvl="0" indent="-342900">
              <a:spcBef>
                <a:spcPts val="600"/>
              </a:spcBef>
              <a:spcAft>
                <a:spcPts val="600"/>
              </a:spcAft>
              <a:buClr>
                <a:srgbClr val="C84B37"/>
              </a:buClr>
              <a:buFont typeface="+mj-lt"/>
              <a:buAutoNum type="arabicPeriod"/>
            </a:pPr>
            <a:r>
              <a:rPr lang="en-US" dirty="0">
                <a:solidFill>
                  <a:prstClr val="black"/>
                </a:solidFill>
              </a:rPr>
              <a:t>No one can see an image more than once</a:t>
            </a:r>
          </a:p>
          <a:p>
            <a:pPr marL="342900" lvl="0" indent="-342900">
              <a:spcBef>
                <a:spcPts val="600"/>
              </a:spcBef>
              <a:spcAft>
                <a:spcPts val="600"/>
              </a:spcAft>
              <a:buClr>
                <a:srgbClr val="C84B37"/>
              </a:buClr>
              <a:buFont typeface="+mj-lt"/>
              <a:buAutoNum type="arabicPeriod"/>
            </a:pPr>
            <a:r>
              <a:rPr lang="en-US" dirty="0">
                <a:solidFill>
                  <a:prstClr val="black"/>
                </a:solidFill>
              </a:rPr>
              <a:t>Images are assigned to transactions without human review</a:t>
            </a:r>
          </a:p>
          <a:p>
            <a:pPr marL="342900" lvl="0" indent="-342900">
              <a:spcBef>
                <a:spcPts val="600"/>
              </a:spcBef>
              <a:spcAft>
                <a:spcPts val="600"/>
              </a:spcAft>
              <a:buClr>
                <a:srgbClr val="C84B37"/>
              </a:buClr>
              <a:buFont typeface="+mj-lt"/>
              <a:buAutoNum type="arabicPeriod"/>
            </a:pPr>
            <a:r>
              <a:rPr lang="en-US" dirty="0">
                <a:solidFill>
                  <a:prstClr val="black"/>
                </a:solidFill>
              </a:rPr>
              <a:t>All of the above</a:t>
            </a:r>
          </a:p>
        </p:txBody>
      </p:sp>
      <p:sp>
        <p:nvSpPr>
          <p:cNvPr id="4" name="Title 3">
            <a:extLst>
              <a:ext uri="{FF2B5EF4-FFF2-40B4-BE49-F238E27FC236}">
                <a16:creationId xmlns:a16="http://schemas.microsoft.com/office/drawing/2014/main" id="{219FE551-C835-432D-B8C3-FA22D4DD7C8C}"/>
              </a:ext>
            </a:extLst>
          </p:cNvPr>
          <p:cNvSpPr>
            <a:spLocks noGrp="1"/>
          </p:cNvSpPr>
          <p:nvPr>
            <p:ph type="title"/>
          </p:nvPr>
        </p:nvSpPr>
        <p:spPr>
          <a:xfrm>
            <a:off x="895350" y="-3598874"/>
            <a:ext cx="10515600" cy="1325563"/>
          </a:xfrm>
        </p:spPr>
        <p:txBody>
          <a:bodyPr/>
          <a:lstStyle/>
          <a:p>
            <a:r>
              <a:rPr lang="en-US" b="1" dirty="0">
                <a:solidFill>
                  <a:prstClr val="black"/>
                </a:solidFill>
                <a:latin typeface="Ostrich Sans Medium" panose="02000508000000020004" pitchFamily="50" charset="0"/>
                <a:ea typeface="Raleway" pitchFamily="2" charset="0"/>
              </a:rPr>
              <a:t>Question 3</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41040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nvGraphicFramePr>
        <p:xfrm>
          <a:off x="1557128" y="1640682"/>
          <a:ext cx="8812696" cy="3666814"/>
        </p:xfrm>
        <a:graphic>
          <a:graphicData uri="http://schemas.openxmlformats.org/drawingml/2006/table">
            <a:tbl>
              <a:tblPr firstRow="1" bandRow="1">
                <a:tableStyleId>{5C22544A-7EE6-4342-B048-85BDC9FD1C3A}</a:tableStyleId>
              </a:tblPr>
              <a:tblGrid>
                <a:gridCol w="8812696">
                  <a:extLst>
                    <a:ext uri="{9D8B030D-6E8A-4147-A177-3AD203B41FA5}">
                      <a16:colId xmlns:a16="http://schemas.microsoft.com/office/drawing/2014/main" val="910871100"/>
                    </a:ext>
                  </a:extLst>
                </a:gridCol>
              </a:tblGrid>
              <a:tr h="3666814">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answer 3</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146856" y="2063909"/>
            <a:ext cx="7622598" cy="2954655"/>
          </a:xfrm>
          <a:prstGeom prst="rect">
            <a:avLst/>
          </a:prstGeom>
        </p:spPr>
        <p:txBody>
          <a:bodyPr wrap="square">
            <a:spAutoFit/>
          </a:bodyPr>
          <a:lstStyle/>
          <a:p>
            <a:pPr lvl="0"/>
            <a:r>
              <a:rPr lang="en-US" sz="2000" dirty="0">
                <a:solidFill>
                  <a:srgbClr val="C84B37"/>
                </a:solidFill>
                <a:latin typeface="Franklin Gothic Medium" panose="020B0603020102020204"/>
              </a:rPr>
              <a:t>‘Double-blind review’ means</a:t>
            </a:r>
          </a:p>
          <a:p>
            <a:pPr lvl="0"/>
            <a:endParaRPr lang="en-US" dirty="0">
              <a:solidFill>
                <a:prstClr val="black"/>
              </a:solidFill>
            </a:endParaRPr>
          </a:p>
          <a:p>
            <a:pPr marL="344488" lvl="0">
              <a:spcBef>
                <a:spcPts val="600"/>
              </a:spcBef>
              <a:spcAft>
                <a:spcPts val="600"/>
              </a:spcAft>
              <a:buClr>
                <a:srgbClr val="C84B37"/>
              </a:buClr>
            </a:pPr>
            <a:r>
              <a:rPr lang="en-US" b="1" dirty="0">
                <a:solidFill>
                  <a:srgbClr val="C84B37"/>
                </a:solidFill>
              </a:rPr>
              <a:t>The same image is reviewed by two reviewers without the knowledge of one another</a:t>
            </a:r>
          </a:p>
          <a:p>
            <a:pPr marL="342900" lvl="0" indent="-342900">
              <a:spcBef>
                <a:spcPts val="600"/>
              </a:spcBef>
              <a:spcAft>
                <a:spcPts val="600"/>
              </a:spcAft>
              <a:buClr>
                <a:srgbClr val="C84B37"/>
              </a:buClr>
              <a:buFont typeface="+mj-lt"/>
              <a:buAutoNum type="arabicPeriod" startAt="2"/>
            </a:pPr>
            <a:r>
              <a:rPr lang="en-US" dirty="0">
                <a:solidFill>
                  <a:prstClr val="black"/>
                </a:solidFill>
              </a:rPr>
              <a:t>No one can see an image more than once</a:t>
            </a:r>
          </a:p>
          <a:p>
            <a:pPr marL="342900" lvl="0" indent="-342900">
              <a:spcBef>
                <a:spcPts val="600"/>
              </a:spcBef>
              <a:spcAft>
                <a:spcPts val="600"/>
              </a:spcAft>
              <a:buClr>
                <a:srgbClr val="C84B37"/>
              </a:buClr>
              <a:buFont typeface="+mj-lt"/>
              <a:buAutoNum type="arabicPeriod" startAt="2"/>
            </a:pPr>
            <a:r>
              <a:rPr lang="en-US" dirty="0">
                <a:solidFill>
                  <a:prstClr val="black"/>
                </a:solidFill>
              </a:rPr>
              <a:t>Images are assigned to transactions without human review</a:t>
            </a:r>
          </a:p>
          <a:p>
            <a:pPr marL="342900" lvl="0" indent="-342900">
              <a:spcBef>
                <a:spcPts val="600"/>
              </a:spcBef>
              <a:spcAft>
                <a:spcPts val="600"/>
              </a:spcAft>
              <a:buClr>
                <a:srgbClr val="C84B37"/>
              </a:buClr>
              <a:buFont typeface="+mj-lt"/>
              <a:buAutoNum type="arabicPeriod" startAt="2"/>
            </a:pPr>
            <a:r>
              <a:rPr lang="en-US" dirty="0">
                <a:solidFill>
                  <a:prstClr val="black"/>
                </a:solidFill>
              </a:rPr>
              <a:t>All of the above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10" name="Arrow: Right 9">
            <a:extLst>
              <a:ext uri="{FF2B5EF4-FFF2-40B4-BE49-F238E27FC236}">
                <a16:creationId xmlns:a16="http://schemas.microsoft.com/office/drawing/2014/main" id="{D38119E9-50AB-454F-AB2B-62D84486E984}"/>
              </a:ext>
            </a:extLst>
          </p:cNvPr>
          <p:cNvSpPr/>
          <p:nvPr/>
        </p:nvSpPr>
        <p:spPr>
          <a:xfrm flipV="1">
            <a:off x="1663152" y="2869257"/>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4" name="Title 3">
            <a:extLst>
              <a:ext uri="{FF2B5EF4-FFF2-40B4-BE49-F238E27FC236}">
                <a16:creationId xmlns:a16="http://schemas.microsoft.com/office/drawing/2014/main" id="{1861EDD7-EA37-4640-9EB9-631E50E9ABDF}"/>
              </a:ext>
            </a:extLst>
          </p:cNvPr>
          <p:cNvSpPr>
            <a:spLocks noGrp="1"/>
          </p:cNvSpPr>
          <p:nvPr>
            <p:ph type="title"/>
          </p:nvPr>
        </p:nvSpPr>
        <p:spPr>
          <a:xfrm>
            <a:off x="518597" y="-3104866"/>
            <a:ext cx="10515600" cy="1325563"/>
          </a:xfrm>
        </p:spPr>
        <p:txBody>
          <a:bodyPr/>
          <a:lstStyle/>
          <a:p>
            <a:r>
              <a:rPr lang="en-US" b="1" dirty="0">
                <a:solidFill>
                  <a:prstClr val="black"/>
                </a:solidFill>
                <a:latin typeface="Ostrich Sans Medium" panose="02000508000000020004" pitchFamily="50" charset="0"/>
                <a:ea typeface="Raleway" pitchFamily="2" charset="0"/>
              </a:rPr>
              <a:t>Answer 3</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76472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97493"/>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Question 4</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graphicFrame>
        <p:nvGraphicFramePr>
          <p:cNvPr id="9" name="Table 3">
            <a:extLst>
              <a:ext uri="{FF2B5EF4-FFF2-40B4-BE49-F238E27FC236}">
                <a16:creationId xmlns:a16="http://schemas.microsoft.com/office/drawing/2014/main" id="{EE8D73F2-FD9C-4AD3-AE29-F5FA3AE5962D}"/>
              </a:ext>
            </a:extLst>
          </p:cNvPr>
          <p:cNvGraphicFramePr>
            <a:graphicFrameLocks noGrp="1"/>
          </p:cNvGraphicFramePr>
          <p:nvPr/>
        </p:nvGraphicFramePr>
        <p:xfrm>
          <a:off x="2032000" y="1640681"/>
          <a:ext cx="8128000" cy="421675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10871100"/>
                    </a:ext>
                  </a:extLst>
                </a:gridCol>
              </a:tblGrid>
              <a:tr h="4216757">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sp>
        <p:nvSpPr>
          <p:cNvPr id="10" name="Rectangle 9">
            <a:extLst>
              <a:ext uri="{FF2B5EF4-FFF2-40B4-BE49-F238E27FC236}">
                <a16:creationId xmlns:a16="http://schemas.microsoft.com/office/drawing/2014/main" id="{CC86C5C5-ACB2-4B83-9BA2-AF9A7E24A419}"/>
              </a:ext>
            </a:extLst>
          </p:cNvPr>
          <p:cNvSpPr/>
          <p:nvPr/>
        </p:nvSpPr>
        <p:spPr>
          <a:xfrm>
            <a:off x="2537791" y="1894985"/>
            <a:ext cx="7156173" cy="3585597"/>
          </a:xfrm>
          <a:prstGeom prst="rect">
            <a:avLst/>
          </a:prstGeom>
        </p:spPr>
        <p:txBody>
          <a:bodyPr wrap="square">
            <a:spAutoFit/>
          </a:bodyPr>
          <a:lstStyle/>
          <a:p>
            <a:pPr lvl="0" defTabSz="457200">
              <a:spcBef>
                <a:spcPct val="20000"/>
              </a:spcBef>
              <a:buClr>
                <a:srgbClr val="A70E19"/>
              </a:buClr>
            </a:pPr>
            <a:r>
              <a:rPr lang="en-US" sz="2000" b="1" dirty="0">
                <a:solidFill>
                  <a:srgbClr val="C84B37"/>
                </a:solidFill>
                <a:latin typeface="+mj-lt"/>
                <a:cs typeface="Calibri" panose="020F0502020204030204" pitchFamily="34" charset="0"/>
              </a:rPr>
              <a:t>Audit Reviews are</a:t>
            </a:r>
            <a:br>
              <a:rPr lang="en-US" sz="2000" b="1" dirty="0">
                <a:solidFill>
                  <a:srgbClr val="C84B37"/>
                </a:solidFill>
                <a:latin typeface="+mj-lt"/>
                <a:cs typeface="Calibri" panose="020F0502020204030204" pitchFamily="34" charset="0"/>
              </a:rPr>
            </a:br>
            <a:r>
              <a:rPr lang="en-US" sz="2000" b="1" dirty="0">
                <a:solidFill>
                  <a:srgbClr val="C84B37"/>
                </a:solidFill>
                <a:latin typeface="+mj-lt"/>
                <a:cs typeface="Calibri" panose="020F0502020204030204" pitchFamily="34" charset="0"/>
              </a:rPr>
              <a:t>(Select all that apply)</a:t>
            </a:r>
          </a:p>
          <a:p>
            <a:pPr lvl="0" defTabSz="457200">
              <a:spcBef>
                <a:spcPct val="20000"/>
              </a:spcBef>
              <a:buClr>
                <a:srgbClr val="A70E19"/>
              </a:buClr>
            </a:pPr>
            <a:endParaRPr lang="en-US" sz="2000" b="1" dirty="0">
              <a:solidFill>
                <a:srgbClr val="C84B37"/>
              </a:solidFill>
              <a:latin typeface="+mj-lt"/>
              <a:cs typeface="Calibri" panose="020F0502020204030204" pitchFamily="34" charset="0"/>
            </a:endParaRPr>
          </a:p>
          <a:p>
            <a:pPr marL="342900" indent="-342900" defTabSz="457200">
              <a:spcBef>
                <a:spcPts val="600"/>
              </a:spcBef>
              <a:spcAft>
                <a:spcPts val="600"/>
              </a:spcAft>
              <a:buClr>
                <a:srgbClr val="A70E19"/>
              </a:buClr>
              <a:buFont typeface="+mj-lt"/>
              <a:buAutoNum type="arabicPeriod"/>
            </a:pPr>
            <a:r>
              <a:rPr lang="en-US" dirty="0">
                <a:cs typeface="Calibri" panose="020F0502020204030204" pitchFamily="34" charset="0"/>
              </a:rPr>
              <a:t>A tool to verify accuracy of the image review process</a:t>
            </a:r>
          </a:p>
          <a:p>
            <a:pPr marL="342900" lvl="0" indent="-342900" defTabSz="457200">
              <a:spcBef>
                <a:spcPts val="600"/>
              </a:spcBef>
              <a:spcAft>
                <a:spcPts val="600"/>
              </a:spcAft>
              <a:buClr>
                <a:srgbClr val="A70E19"/>
              </a:buClr>
              <a:buFont typeface="+mj-lt"/>
              <a:buAutoNum type="arabicPeriod"/>
            </a:pPr>
            <a:r>
              <a:rPr lang="en-US" dirty="0">
                <a:cs typeface="Calibri" panose="020F0502020204030204" pitchFamily="34" charset="0"/>
              </a:rPr>
              <a:t>Never performed on machine-read transactions</a:t>
            </a:r>
          </a:p>
          <a:p>
            <a:pPr marL="342900" lvl="0" indent="-342900" defTabSz="457200">
              <a:spcBef>
                <a:spcPts val="600"/>
              </a:spcBef>
              <a:spcAft>
                <a:spcPts val="600"/>
              </a:spcAft>
              <a:buClr>
                <a:srgbClr val="A70E19"/>
              </a:buClr>
              <a:buFont typeface="+mj-lt"/>
              <a:buAutoNum type="arabicPeriod"/>
            </a:pPr>
            <a:r>
              <a:rPr lang="en-US" dirty="0">
                <a:cs typeface="Calibri" panose="020F0502020204030204" pitchFamily="34" charset="0"/>
              </a:rPr>
              <a:t>Used to correct mistakes made by other reviewers</a:t>
            </a:r>
          </a:p>
          <a:p>
            <a:pPr marL="342900" lvl="0" indent="-342900" defTabSz="457200">
              <a:spcBef>
                <a:spcPts val="600"/>
              </a:spcBef>
              <a:spcAft>
                <a:spcPts val="600"/>
              </a:spcAft>
              <a:buClr>
                <a:srgbClr val="A70E19"/>
              </a:buClr>
              <a:buFont typeface="+mj-lt"/>
              <a:buAutoNum type="arabicPeriod"/>
            </a:pPr>
            <a:r>
              <a:rPr lang="en-US" dirty="0">
                <a:cs typeface="Calibri" panose="020F0502020204030204" pitchFamily="34" charset="0"/>
              </a:rPr>
              <a:t>Performed on a configurable percentage of transactions</a:t>
            </a:r>
          </a:p>
          <a:p>
            <a:pPr marL="342900" lvl="0" indent="-342900" defTabSz="457200">
              <a:spcBef>
                <a:spcPts val="600"/>
              </a:spcBef>
              <a:spcAft>
                <a:spcPts val="600"/>
              </a:spcAft>
              <a:buClr>
                <a:srgbClr val="A70E19"/>
              </a:buClr>
              <a:buFont typeface="+mj-lt"/>
              <a:buAutoNum type="arabicPeriod"/>
            </a:pPr>
            <a:r>
              <a:rPr lang="en-US" dirty="0">
                <a:cs typeface="Calibri" panose="020F0502020204030204" pitchFamily="34" charset="0"/>
              </a:rPr>
              <a:t>Used to reconcile revenue collected from image-based transactions</a:t>
            </a:r>
          </a:p>
          <a:p>
            <a:pPr marL="342900" lvl="0" indent="-342900" defTabSz="457200">
              <a:spcBef>
                <a:spcPts val="600"/>
              </a:spcBef>
              <a:spcAft>
                <a:spcPts val="600"/>
              </a:spcAft>
              <a:buClr>
                <a:srgbClr val="A70E19"/>
              </a:buClr>
              <a:buFont typeface="+mj-lt"/>
              <a:buAutoNum type="arabicPeriod"/>
            </a:pPr>
            <a:r>
              <a:rPr lang="en-US" dirty="0">
                <a:cs typeface="Calibri" panose="020F0502020204030204" pitchFamily="34" charset="0"/>
              </a:rPr>
              <a:t>All of the above</a:t>
            </a:r>
            <a:endParaRPr lang="en-US" sz="800" dirty="0">
              <a:solidFill>
                <a:prstClr val="black"/>
              </a:solidFill>
              <a:latin typeface="Calibri"/>
              <a:cs typeface="Arial"/>
            </a:endParaRPr>
          </a:p>
        </p:txBody>
      </p:sp>
      <p:sp>
        <p:nvSpPr>
          <p:cNvPr id="2" name="Title 1">
            <a:extLst>
              <a:ext uri="{FF2B5EF4-FFF2-40B4-BE49-F238E27FC236}">
                <a16:creationId xmlns:a16="http://schemas.microsoft.com/office/drawing/2014/main" id="{8894556C-EB06-4015-8675-367A58A18CA8}"/>
              </a:ext>
            </a:extLst>
          </p:cNvPr>
          <p:cNvSpPr>
            <a:spLocks noGrp="1"/>
          </p:cNvSpPr>
          <p:nvPr>
            <p:ph type="title"/>
          </p:nvPr>
        </p:nvSpPr>
        <p:spPr>
          <a:xfrm>
            <a:off x="895350" y="-3767648"/>
            <a:ext cx="10515600" cy="1325563"/>
          </a:xfrm>
        </p:spPr>
        <p:txBody>
          <a:bodyPr/>
          <a:lstStyle/>
          <a:p>
            <a:r>
              <a:rPr lang="en-US" b="1" dirty="0">
                <a:solidFill>
                  <a:prstClr val="black"/>
                </a:solidFill>
                <a:latin typeface="Ostrich Sans Medium" panose="02000508000000020004" pitchFamily="50" charset="0"/>
                <a:ea typeface="Raleway" pitchFamily="2" charset="0"/>
              </a:rPr>
              <a:t>Question 4</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127996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97493"/>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answer 4</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graphicFrame>
        <p:nvGraphicFramePr>
          <p:cNvPr id="9" name="Table 3">
            <a:extLst>
              <a:ext uri="{FF2B5EF4-FFF2-40B4-BE49-F238E27FC236}">
                <a16:creationId xmlns:a16="http://schemas.microsoft.com/office/drawing/2014/main" id="{EE8D73F2-FD9C-4AD3-AE29-F5FA3AE5962D}"/>
              </a:ext>
            </a:extLst>
          </p:cNvPr>
          <p:cNvGraphicFramePr>
            <a:graphicFrameLocks noGrp="1"/>
          </p:cNvGraphicFramePr>
          <p:nvPr>
            <p:extLst>
              <p:ext uri="{D42A27DB-BD31-4B8C-83A1-F6EECF244321}">
                <p14:modId xmlns:p14="http://schemas.microsoft.com/office/powerpoint/2010/main" val="2359122870"/>
              </p:ext>
            </p:extLst>
          </p:nvPr>
        </p:nvGraphicFramePr>
        <p:xfrm>
          <a:off x="1656518" y="1640681"/>
          <a:ext cx="8753061" cy="4216757"/>
        </p:xfrm>
        <a:graphic>
          <a:graphicData uri="http://schemas.openxmlformats.org/drawingml/2006/table">
            <a:tbl>
              <a:tblPr firstRow="1" bandRow="1">
                <a:tableStyleId>{5C22544A-7EE6-4342-B048-85BDC9FD1C3A}</a:tableStyleId>
              </a:tblPr>
              <a:tblGrid>
                <a:gridCol w="8753061">
                  <a:extLst>
                    <a:ext uri="{9D8B030D-6E8A-4147-A177-3AD203B41FA5}">
                      <a16:colId xmlns:a16="http://schemas.microsoft.com/office/drawing/2014/main" val="910871100"/>
                    </a:ext>
                  </a:extLst>
                </a:gridCol>
              </a:tblGrid>
              <a:tr h="4216757">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sp>
        <p:nvSpPr>
          <p:cNvPr id="10" name="Rectangle 9">
            <a:extLst>
              <a:ext uri="{FF2B5EF4-FFF2-40B4-BE49-F238E27FC236}">
                <a16:creationId xmlns:a16="http://schemas.microsoft.com/office/drawing/2014/main" id="{CC86C5C5-ACB2-4B83-9BA2-AF9A7E24A419}"/>
              </a:ext>
            </a:extLst>
          </p:cNvPr>
          <p:cNvSpPr/>
          <p:nvPr/>
        </p:nvSpPr>
        <p:spPr>
          <a:xfrm>
            <a:off x="2597425" y="1894985"/>
            <a:ext cx="7156173" cy="3585597"/>
          </a:xfrm>
          <a:prstGeom prst="rect">
            <a:avLst/>
          </a:prstGeom>
        </p:spPr>
        <p:txBody>
          <a:bodyPr wrap="square">
            <a:spAutoFit/>
          </a:bodyPr>
          <a:lstStyle/>
          <a:p>
            <a:pPr lvl="0" defTabSz="457200">
              <a:spcBef>
                <a:spcPct val="20000"/>
              </a:spcBef>
              <a:buClr>
                <a:srgbClr val="A70E19"/>
              </a:buClr>
            </a:pPr>
            <a:r>
              <a:rPr lang="en-US" sz="2000" b="1" dirty="0">
                <a:solidFill>
                  <a:srgbClr val="C84B37"/>
                </a:solidFill>
                <a:latin typeface="+mj-lt"/>
                <a:cs typeface="Calibri" panose="020F0502020204030204" pitchFamily="34" charset="0"/>
              </a:rPr>
              <a:t>Audit Reviews are</a:t>
            </a:r>
            <a:br>
              <a:rPr lang="en-US" sz="2000" b="1" dirty="0">
                <a:solidFill>
                  <a:srgbClr val="C84B37"/>
                </a:solidFill>
                <a:latin typeface="+mj-lt"/>
                <a:cs typeface="Calibri" panose="020F0502020204030204" pitchFamily="34" charset="0"/>
              </a:rPr>
            </a:br>
            <a:r>
              <a:rPr lang="en-US" sz="2000" b="1" dirty="0">
                <a:solidFill>
                  <a:srgbClr val="C84B37"/>
                </a:solidFill>
                <a:latin typeface="+mj-lt"/>
                <a:cs typeface="Calibri" panose="020F0502020204030204" pitchFamily="34" charset="0"/>
              </a:rPr>
              <a:t>(Select all that apply)</a:t>
            </a:r>
          </a:p>
          <a:p>
            <a:pPr lvl="0" defTabSz="457200">
              <a:spcBef>
                <a:spcPct val="20000"/>
              </a:spcBef>
              <a:buClr>
                <a:srgbClr val="A70E19"/>
              </a:buClr>
            </a:pPr>
            <a:endParaRPr lang="en-US" sz="2000" b="1" dirty="0">
              <a:solidFill>
                <a:srgbClr val="C84B37"/>
              </a:solidFill>
              <a:latin typeface="+mj-lt"/>
              <a:cs typeface="Calibri" panose="020F0502020204030204" pitchFamily="34" charset="0"/>
            </a:endParaRPr>
          </a:p>
          <a:p>
            <a:pPr marL="344488" defTabSz="457200">
              <a:spcBef>
                <a:spcPts val="600"/>
              </a:spcBef>
              <a:spcAft>
                <a:spcPts val="600"/>
              </a:spcAft>
              <a:buClr>
                <a:srgbClr val="A70E19"/>
              </a:buClr>
            </a:pPr>
            <a:r>
              <a:rPr lang="en-US" b="1" dirty="0">
                <a:solidFill>
                  <a:srgbClr val="C84B37"/>
                </a:solidFill>
                <a:cs typeface="Calibri" panose="020F0502020204030204" pitchFamily="34" charset="0"/>
              </a:rPr>
              <a:t>A tool to verify accuracy of the image review process</a:t>
            </a:r>
          </a:p>
          <a:p>
            <a:pPr marL="342900" lvl="0" indent="-342900" defTabSz="457200">
              <a:spcBef>
                <a:spcPts val="600"/>
              </a:spcBef>
              <a:spcAft>
                <a:spcPts val="600"/>
              </a:spcAft>
              <a:buClr>
                <a:srgbClr val="A70E19"/>
              </a:buClr>
              <a:buFont typeface="+mj-lt"/>
              <a:buAutoNum type="arabicPeriod" startAt="2"/>
            </a:pPr>
            <a:r>
              <a:rPr lang="en-US" dirty="0">
                <a:cs typeface="Calibri" panose="020F0502020204030204" pitchFamily="34" charset="0"/>
              </a:rPr>
              <a:t>Never performed on machine-read transactions</a:t>
            </a:r>
          </a:p>
          <a:p>
            <a:pPr marL="342900" lvl="0" indent="-342900" defTabSz="457200">
              <a:spcBef>
                <a:spcPts val="600"/>
              </a:spcBef>
              <a:spcAft>
                <a:spcPts val="600"/>
              </a:spcAft>
              <a:buClr>
                <a:srgbClr val="A70E19"/>
              </a:buClr>
              <a:buFont typeface="+mj-lt"/>
              <a:buAutoNum type="arabicPeriod" startAt="2"/>
            </a:pPr>
            <a:r>
              <a:rPr lang="en-US" dirty="0">
                <a:cs typeface="Calibri" panose="020F0502020204030204" pitchFamily="34" charset="0"/>
              </a:rPr>
              <a:t>Used to correct mistakes made by other reviewers</a:t>
            </a:r>
          </a:p>
          <a:p>
            <a:pPr marL="344488" lvl="0" defTabSz="457200">
              <a:spcBef>
                <a:spcPts val="600"/>
              </a:spcBef>
              <a:spcAft>
                <a:spcPts val="600"/>
              </a:spcAft>
              <a:buClr>
                <a:srgbClr val="A70E19"/>
              </a:buClr>
            </a:pPr>
            <a:r>
              <a:rPr lang="en-US" b="1" dirty="0">
                <a:solidFill>
                  <a:srgbClr val="C00000"/>
                </a:solidFill>
                <a:cs typeface="Calibri" panose="020F0502020204030204" pitchFamily="34" charset="0"/>
              </a:rPr>
              <a:t>Performed on a configurable percentage of transactions</a:t>
            </a:r>
          </a:p>
          <a:p>
            <a:pPr marL="342900" lvl="0" indent="-342900" defTabSz="457200">
              <a:spcBef>
                <a:spcPts val="600"/>
              </a:spcBef>
              <a:spcAft>
                <a:spcPts val="600"/>
              </a:spcAft>
              <a:buClr>
                <a:srgbClr val="A70E19"/>
              </a:buClr>
              <a:buFont typeface="+mj-lt"/>
              <a:buAutoNum type="arabicPeriod" startAt="4"/>
            </a:pPr>
            <a:r>
              <a:rPr lang="en-US" dirty="0">
                <a:cs typeface="Calibri" panose="020F0502020204030204" pitchFamily="34" charset="0"/>
              </a:rPr>
              <a:t>Used to reconcile revenue collected from image-based transactions</a:t>
            </a:r>
          </a:p>
          <a:p>
            <a:pPr marL="342900" lvl="0" indent="-342900" defTabSz="457200">
              <a:spcBef>
                <a:spcPts val="600"/>
              </a:spcBef>
              <a:spcAft>
                <a:spcPts val="600"/>
              </a:spcAft>
              <a:buClr>
                <a:srgbClr val="A70E19"/>
              </a:buClr>
              <a:buFont typeface="+mj-lt"/>
              <a:buAutoNum type="arabicPeriod" startAt="4"/>
            </a:pPr>
            <a:r>
              <a:rPr lang="en-US" dirty="0">
                <a:cs typeface="Calibri" panose="020F0502020204030204" pitchFamily="34" charset="0"/>
              </a:rPr>
              <a:t>All of the above</a:t>
            </a:r>
            <a:endParaRPr lang="en-US" sz="800" dirty="0">
              <a:solidFill>
                <a:prstClr val="black"/>
              </a:solidFill>
              <a:latin typeface="Calibri"/>
              <a:cs typeface="Arial"/>
            </a:endParaRPr>
          </a:p>
        </p:txBody>
      </p:sp>
      <p:sp>
        <p:nvSpPr>
          <p:cNvPr id="12" name="Arrow: Right 11">
            <a:extLst>
              <a:ext uri="{FF2B5EF4-FFF2-40B4-BE49-F238E27FC236}">
                <a16:creationId xmlns:a16="http://schemas.microsoft.com/office/drawing/2014/main" id="{BED570FA-BD0A-4506-8AD7-BAE9E2D485F7}"/>
              </a:ext>
            </a:extLst>
          </p:cNvPr>
          <p:cNvSpPr/>
          <p:nvPr/>
        </p:nvSpPr>
        <p:spPr>
          <a:xfrm flipV="1">
            <a:off x="2001079" y="3120882"/>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3" name="Arrow: Right 12">
            <a:extLst>
              <a:ext uri="{FF2B5EF4-FFF2-40B4-BE49-F238E27FC236}">
                <a16:creationId xmlns:a16="http://schemas.microsoft.com/office/drawing/2014/main" id="{6B3CE60A-8E99-4F1B-8566-E8245F7B8194}"/>
              </a:ext>
            </a:extLst>
          </p:cNvPr>
          <p:cNvSpPr/>
          <p:nvPr/>
        </p:nvSpPr>
        <p:spPr>
          <a:xfrm flipV="1">
            <a:off x="1981197" y="4404940"/>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EFF79BE2-B4E8-4B8C-A429-4D1DD9F8CD2A}"/>
              </a:ext>
            </a:extLst>
          </p:cNvPr>
          <p:cNvSpPr>
            <a:spLocks noGrp="1"/>
          </p:cNvSpPr>
          <p:nvPr>
            <p:ph type="title"/>
          </p:nvPr>
        </p:nvSpPr>
        <p:spPr>
          <a:xfrm>
            <a:off x="775248" y="-4261655"/>
            <a:ext cx="10515600" cy="1325563"/>
          </a:xfrm>
        </p:spPr>
        <p:txBody>
          <a:bodyPr/>
          <a:lstStyle/>
          <a:p>
            <a:r>
              <a:rPr lang="en-US" b="1" dirty="0">
                <a:solidFill>
                  <a:prstClr val="black"/>
                </a:solidFill>
                <a:latin typeface="Ostrich Sans Medium" panose="02000508000000020004" pitchFamily="50" charset="0"/>
                <a:ea typeface="Raleway" pitchFamily="2" charset="0"/>
              </a:rPr>
              <a:t>Answer 4</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85130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nvGraphicFramePr>
        <p:xfrm>
          <a:off x="2032000" y="1640682"/>
          <a:ext cx="8128000" cy="2884936"/>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10871100"/>
                    </a:ext>
                  </a:extLst>
                </a:gridCol>
              </a:tblGrid>
              <a:tr h="2884936">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question 5</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05269" y="2010901"/>
            <a:ext cx="7394713" cy="27546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84B37"/>
                </a:solidFill>
                <a:effectLst/>
                <a:uLnTx/>
                <a:uFillTx/>
                <a:latin typeface="Franklin Gothic Medium" panose="020B0603020102020204"/>
                <a:ea typeface="+mn-ea"/>
                <a:cs typeface="+mn-cs"/>
              </a:rPr>
              <a:t>A ‘Road Event’ </a:t>
            </a:r>
            <a:r>
              <a:rPr kumimoji="0" lang="en-US" sz="2000" b="0" i="0" u="none" strike="noStrike" kern="1200" cap="none" spc="0" normalizeH="0" baseline="0" noProof="0" dirty="0" err="1">
                <a:ln>
                  <a:noFill/>
                </a:ln>
                <a:solidFill>
                  <a:srgbClr val="C84B37"/>
                </a:solidFill>
                <a:effectLst/>
                <a:uLnTx/>
                <a:uFillTx/>
                <a:latin typeface="Franklin Gothic Medium" panose="020B0603020102020204"/>
                <a:ea typeface="+mn-ea"/>
                <a:cs typeface="+mn-cs"/>
              </a:rPr>
              <a:t>i</a:t>
            </a:r>
            <a:r>
              <a:rPr kumimoji="0" lang="en-US" sz="2000" b="0" i="0" u="none" strike="noStrike" kern="1200" cap="none" spc="0" normalizeH="0" baseline="0" noProof="0" dirty="0">
                <a:ln>
                  <a:noFill/>
                </a:ln>
                <a:solidFill>
                  <a:srgbClr val="C84B37"/>
                </a:solidFill>
                <a:effectLst/>
                <a:uLnTx/>
                <a:uFillTx/>
                <a:latin typeface="Franklin Gothic Medium" panose="020B0603020102020204"/>
                <a:ea typeface="+mn-ea"/>
                <a:cs typeface="+mn-cs"/>
              </a:rPr>
              <a:t>s</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An accident or breakdown that closes a toll location</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A single passage of a vehicle through a toll location</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A charity motorcycle ride that reimburses toll charges to the participants</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Taking a road trip to Palm Springs</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4" name="Title 3">
            <a:extLst>
              <a:ext uri="{FF2B5EF4-FFF2-40B4-BE49-F238E27FC236}">
                <a16:creationId xmlns:a16="http://schemas.microsoft.com/office/drawing/2014/main" id="{B7ED22CA-B38D-489E-92E5-7150A6F62C48}"/>
              </a:ext>
            </a:extLst>
          </p:cNvPr>
          <p:cNvSpPr>
            <a:spLocks noGrp="1"/>
          </p:cNvSpPr>
          <p:nvPr>
            <p:ph type="title"/>
          </p:nvPr>
        </p:nvSpPr>
        <p:spPr>
          <a:xfrm>
            <a:off x="441019" y="-3390322"/>
            <a:ext cx="10515600" cy="1325563"/>
          </a:xfrm>
        </p:spPr>
        <p:txBody>
          <a:bodyPr/>
          <a:lstStyle/>
          <a:p>
            <a:r>
              <a:rPr lang="en-US" b="1" dirty="0">
                <a:solidFill>
                  <a:prstClr val="black"/>
                </a:solidFill>
                <a:latin typeface="Ostrich Sans Medium" panose="02000508000000020004" pitchFamily="50" charset="0"/>
                <a:ea typeface="Raleway" pitchFamily="2" charset="0"/>
              </a:rPr>
              <a:t>Question 5</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9069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extLst>
              <p:ext uri="{D42A27DB-BD31-4B8C-83A1-F6EECF244321}">
                <p14:modId xmlns:p14="http://schemas.microsoft.com/office/powerpoint/2010/main" val="3958882471"/>
              </p:ext>
            </p:extLst>
          </p:nvPr>
        </p:nvGraphicFramePr>
        <p:xfrm>
          <a:off x="1543878" y="1640681"/>
          <a:ext cx="8799444" cy="3124807"/>
        </p:xfrm>
        <a:graphic>
          <a:graphicData uri="http://schemas.openxmlformats.org/drawingml/2006/table">
            <a:tbl>
              <a:tblPr firstRow="1" bandRow="1">
                <a:tableStyleId>{5C22544A-7EE6-4342-B048-85BDC9FD1C3A}</a:tableStyleId>
              </a:tblPr>
              <a:tblGrid>
                <a:gridCol w="8799444">
                  <a:extLst>
                    <a:ext uri="{9D8B030D-6E8A-4147-A177-3AD203B41FA5}">
                      <a16:colId xmlns:a16="http://schemas.microsoft.com/office/drawing/2014/main" val="910871100"/>
                    </a:ext>
                  </a:extLst>
                </a:gridCol>
              </a:tblGrid>
              <a:tr h="3124807">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answer 5</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299253" y="1918137"/>
            <a:ext cx="7500730" cy="247760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84B37"/>
                </a:solidFill>
                <a:effectLst/>
                <a:uLnTx/>
                <a:uFillTx/>
                <a:latin typeface="Franklin Gothic Medium" panose="020B0603020102020204"/>
                <a:ea typeface="+mn-ea"/>
                <a:cs typeface="+mn-cs"/>
              </a:rPr>
              <a:t>A ‘Road Event’ </a:t>
            </a:r>
            <a:r>
              <a:rPr kumimoji="0" lang="en-US" sz="2000" b="0" i="0" u="none" strike="noStrike" kern="1200" cap="none" spc="0" normalizeH="0" baseline="0" noProof="0" dirty="0" err="1">
                <a:ln>
                  <a:noFill/>
                </a:ln>
                <a:solidFill>
                  <a:srgbClr val="C84B37"/>
                </a:solidFill>
                <a:effectLst/>
                <a:uLnTx/>
                <a:uFillTx/>
                <a:latin typeface="Franklin Gothic Medium" panose="020B0603020102020204"/>
                <a:ea typeface="+mn-ea"/>
                <a:cs typeface="+mn-cs"/>
              </a:rPr>
              <a:t>i</a:t>
            </a:r>
            <a:r>
              <a:rPr kumimoji="0" lang="en-US" sz="2000" b="0" i="0" u="none" strike="noStrike" kern="1200" cap="none" spc="0" normalizeH="0" baseline="0" noProof="0" dirty="0">
                <a:ln>
                  <a:noFill/>
                </a:ln>
                <a:solidFill>
                  <a:srgbClr val="C84B37"/>
                </a:solidFill>
                <a:effectLst/>
                <a:uLnTx/>
                <a:uFillTx/>
                <a:latin typeface="Franklin Gothic Medium" panose="020B0603020102020204"/>
                <a:ea typeface="+mn-ea"/>
                <a:cs typeface="+mn-cs"/>
              </a:rPr>
              <a:t>s</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An accident or breakdown that closes a toll location</a:t>
            </a:r>
          </a:p>
          <a:p>
            <a:pPr marL="344488" marR="0" lvl="0" algn="l" defTabSz="914400" rtl="0" eaLnBrk="1" fontAlgn="auto" latinLnBrk="0" hangingPunct="1">
              <a:lnSpc>
                <a:spcPct val="100000"/>
              </a:lnSpc>
              <a:spcBef>
                <a:spcPts val="600"/>
              </a:spcBef>
              <a:spcAft>
                <a:spcPts val="600"/>
              </a:spcAft>
              <a:buClr>
                <a:srgbClr val="C84B37"/>
              </a:buClr>
              <a:buSzTx/>
              <a:tabLst/>
              <a:defRPr/>
            </a:pPr>
            <a:r>
              <a:rPr kumimoji="0" lang="en-US" sz="1800" b="1" i="0" u="none" strike="noStrike" kern="1200" cap="none" spc="0" normalizeH="0" baseline="0" noProof="0" dirty="0">
                <a:ln>
                  <a:noFill/>
                </a:ln>
                <a:solidFill>
                  <a:srgbClr val="C84B37"/>
                </a:solidFill>
                <a:effectLst/>
                <a:uLnTx/>
                <a:uFillTx/>
                <a:latin typeface="Franklin Gothic Book" panose="020B0503020102020204"/>
                <a:ea typeface="+mn-ea"/>
                <a:cs typeface="+mn-cs"/>
              </a:rPr>
              <a:t>A single passage of a vehicle through a toll location</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startAt="3"/>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A charity motorcycle ride that reimburses toll charges to the participants</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startAt="3"/>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Taking a road trip to Palm Springs</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startAt="3"/>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10" name="Arrow: Right 9">
            <a:extLst>
              <a:ext uri="{FF2B5EF4-FFF2-40B4-BE49-F238E27FC236}">
                <a16:creationId xmlns:a16="http://schemas.microsoft.com/office/drawing/2014/main" id="{B5F3F273-42A1-4590-BA76-2BED19155549}"/>
              </a:ext>
            </a:extLst>
          </p:cNvPr>
          <p:cNvSpPr/>
          <p:nvPr/>
        </p:nvSpPr>
        <p:spPr>
          <a:xfrm flipV="1">
            <a:off x="1702904" y="2868734"/>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4" name="Title 3">
            <a:extLst>
              <a:ext uri="{FF2B5EF4-FFF2-40B4-BE49-F238E27FC236}">
                <a16:creationId xmlns:a16="http://schemas.microsoft.com/office/drawing/2014/main" id="{FBFBF36A-E469-4AC9-AEC2-BE1C48036B54}"/>
              </a:ext>
            </a:extLst>
          </p:cNvPr>
          <p:cNvSpPr>
            <a:spLocks noGrp="1"/>
          </p:cNvSpPr>
          <p:nvPr>
            <p:ph type="title"/>
          </p:nvPr>
        </p:nvSpPr>
        <p:spPr>
          <a:xfrm>
            <a:off x="895350" y="-3390322"/>
            <a:ext cx="10515600" cy="1325563"/>
          </a:xfrm>
        </p:spPr>
        <p:txBody>
          <a:bodyPr/>
          <a:lstStyle/>
          <a:p>
            <a:r>
              <a:rPr lang="en-US" b="1" dirty="0">
                <a:solidFill>
                  <a:prstClr val="black"/>
                </a:solidFill>
                <a:latin typeface="Ostrich Sans Medium" panose="02000508000000020004" pitchFamily="50" charset="0"/>
                <a:ea typeface="Raleway" pitchFamily="2" charset="0"/>
              </a:rPr>
              <a:t>Answer 5</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71455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nvGraphicFramePr>
        <p:xfrm>
          <a:off x="2032000" y="1640682"/>
          <a:ext cx="8128000" cy="2884936"/>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10871100"/>
                    </a:ext>
                  </a:extLst>
                </a:gridCol>
              </a:tblGrid>
              <a:tr h="2884936">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question 6</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05269" y="2010901"/>
            <a:ext cx="7394713" cy="23237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84B37"/>
                </a:solidFill>
                <a:effectLst/>
                <a:uLnTx/>
                <a:uFillTx/>
                <a:latin typeface="Franklin Gothic Medium" panose="020B0603020102020204"/>
                <a:ea typeface="+mn-ea"/>
                <a:cs typeface="+mn-cs"/>
              </a:rPr>
              <a:t>Fingerprint Reviews mean</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lang="en-US" dirty="0">
                <a:solidFill>
                  <a:prstClr val="black"/>
                </a:solidFill>
                <a:latin typeface="Franklin Gothic Book" panose="020B0503020102020204"/>
              </a:rPr>
              <a:t>Reviews of fingerprints taken at a police station</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342900" lvl="0" indent="-342900">
              <a:spcBef>
                <a:spcPts val="600"/>
              </a:spcBef>
              <a:spcAft>
                <a:spcPts val="600"/>
              </a:spcAft>
              <a:buClr>
                <a:srgbClr val="C84B37"/>
              </a:buClr>
              <a:buFont typeface="+mj-lt"/>
              <a:buAutoNum type="arabicPeriod"/>
              <a:defRPr/>
            </a:pPr>
            <a:r>
              <a:rPr lang="en-US" dirty="0"/>
              <a:t>Images sent to VSR (Vehicle Signature Recognition) application for identification by a non-OCR engine.</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These are final reviews and can’t be altered</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lang="en-US" dirty="0">
                <a:solidFill>
                  <a:prstClr val="black"/>
                </a:solidFill>
                <a:latin typeface="Franklin Gothic Book" panose="020B0503020102020204"/>
              </a:rPr>
              <a:t>None of the above</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4" name="Title 3">
            <a:extLst>
              <a:ext uri="{FF2B5EF4-FFF2-40B4-BE49-F238E27FC236}">
                <a16:creationId xmlns:a16="http://schemas.microsoft.com/office/drawing/2014/main" id="{9D8425B5-D665-4FDC-B0CC-55779A3C85BB}"/>
              </a:ext>
            </a:extLst>
          </p:cNvPr>
          <p:cNvSpPr>
            <a:spLocks noGrp="1"/>
          </p:cNvSpPr>
          <p:nvPr>
            <p:ph type="title"/>
          </p:nvPr>
        </p:nvSpPr>
        <p:spPr>
          <a:xfrm>
            <a:off x="441019" y="-3767648"/>
            <a:ext cx="10515600" cy="1325563"/>
          </a:xfrm>
        </p:spPr>
        <p:txBody>
          <a:bodyPr/>
          <a:lstStyle/>
          <a:p>
            <a:r>
              <a:rPr lang="en-US" b="1" dirty="0">
                <a:solidFill>
                  <a:prstClr val="black"/>
                </a:solidFill>
                <a:latin typeface="Ostrich Sans Medium" panose="02000508000000020004" pitchFamily="50" charset="0"/>
                <a:ea typeface="Raleway" pitchFamily="2" charset="0"/>
              </a:rPr>
              <a:t>Question 6</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94114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2084" y="0"/>
            <a:ext cx="9251546"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9" name="Straight Connector 8"/>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18" name="TextBox 17">
            <a:extLst>
              <a:ext uri="{FF2B5EF4-FFF2-40B4-BE49-F238E27FC236}">
                <a16:creationId xmlns:a16="http://schemas.microsoft.com/office/drawing/2014/main" id="{025A4943-8054-4FA1-B4F2-3A687774536B}"/>
              </a:ext>
            </a:extLst>
          </p:cNvPr>
          <p:cNvSpPr txBox="1"/>
          <p:nvPr/>
        </p:nvSpPr>
        <p:spPr>
          <a:xfrm>
            <a:off x="162084" y="814575"/>
            <a:ext cx="4997016"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Do I Have to Look at Every Plate?</a:t>
            </a:r>
          </a:p>
        </p:txBody>
      </p:sp>
      <p:sp>
        <p:nvSpPr>
          <p:cNvPr id="2" name="Rectangle 1">
            <a:extLst>
              <a:ext uri="{FF2B5EF4-FFF2-40B4-BE49-F238E27FC236}">
                <a16:creationId xmlns:a16="http://schemas.microsoft.com/office/drawing/2014/main" id="{E0B771CF-8094-40EA-B7A6-8DB85CB566CB}"/>
              </a:ext>
            </a:extLst>
          </p:cNvPr>
          <p:cNvSpPr/>
          <p:nvPr/>
        </p:nvSpPr>
        <p:spPr>
          <a:xfrm>
            <a:off x="162084" y="1674674"/>
            <a:ext cx="5933916" cy="3247043"/>
          </a:xfrm>
          <a:prstGeom prst="rect">
            <a:avLst/>
          </a:prstGeom>
        </p:spPr>
        <p:txBody>
          <a:bodyPr wrap="square">
            <a:spAutoFit/>
          </a:bodyPr>
          <a:lstStyle/>
          <a:p>
            <a:endParaRPr lang="en-US" sz="2000" dirty="0"/>
          </a:p>
          <a:p>
            <a:endParaRPr lang="en-US" sz="2000" dirty="0"/>
          </a:p>
          <a:p>
            <a:r>
              <a:rPr lang="en-US" sz="2000" dirty="0"/>
              <a:t>Short answer: NO</a:t>
            </a:r>
          </a:p>
          <a:p>
            <a:endParaRPr lang="en-US" sz="2000" dirty="0"/>
          </a:p>
          <a:p>
            <a:endParaRPr lang="en-US" sz="2000" dirty="0"/>
          </a:p>
          <a:p>
            <a:endParaRPr lang="en-US" dirty="0"/>
          </a:p>
          <a:p>
            <a:pPr marL="285750" indent="-285750">
              <a:buClr>
                <a:srgbClr val="DAA600"/>
              </a:buClr>
              <a:buFont typeface="Wingdings" panose="05000000000000000000" pitchFamily="2" charset="2"/>
              <a:buChar char="§"/>
            </a:pPr>
            <a:r>
              <a:rPr lang="en-US" dirty="0"/>
              <a:t>Only vehicles that</a:t>
            </a:r>
          </a:p>
          <a:p>
            <a:pPr marL="800100" lvl="1" indent="-342900">
              <a:spcBef>
                <a:spcPts val="600"/>
              </a:spcBef>
              <a:spcAft>
                <a:spcPts val="600"/>
              </a:spcAft>
              <a:buClr>
                <a:srgbClr val="A14B36"/>
              </a:buClr>
              <a:buFont typeface="Wingdings" panose="05000000000000000000" pitchFamily="2" charset="2"/>
              <a:buChar char="§"/>
            </a:pPr>
            <a:r>
              <a:rPr lang="en-US" dirty="0"/>
              <a:t>Do not have a transponder read.</a:t>
            </a:r>
          </a:p>
          <a:p>
            <a:pPr marL="800100" lvl="1" indent="-342900">
              <a:spcBef>
                <a:spcPts val="600"/>
              </a:spcBef>
              <a:spcAft>
                <a:spcPts val="600"/>
              </a:spcAft>
              <a:buClr>
                <a:srgbClr val="A14B36"/>
              </a:buClr>
              <a:buFont typeface="Wingdings" panose="05000000000000000000" pitchFamily="2" charset="2"/>
              <a:buChar char="§"/>
            </a:pPr>
            <a:r>
              <a:rPr lang="en-US" dirty="0"/>
              <a:t>Do not have a plate that is machine-readable with high confidence.</a:t>
            </a:r>
          </a:p>
        </p:txBody>
      </p:sp>
      <p:pic>
        <p:nvPicPr>
          <p:cNvPr id="5" name="Picture 4" descr="A small black dog looking at the camera&#10;&#10;Description automatically generated">
            <a:extLst>
              <a:ext uri="{FF2B5EF4-FFF2-40B4-BE49-F238E27FC236}">
                <a16:creationId xmlns:a16="http://schemas.microsoft.com/office/drawing/2014/main" id="{E233C35A-D1EF-4E6A-A69D-C891764CD3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0104" y="1657903"/>
            <a:ext cx="2665448" cy="1776965"/>
          </a:xfrm>
          <a:prstGeom prst="rect">
            <a:avLst/>
          </a:prstGeom>
          <a:effectLst>
            <a:softEdge rad="12700"/>
          </a:effectLst>
        </p:spPr>
      </p:pic>
      <p:pic>
        <p:nvPicPr>
          <p:cNvPr id="4" name="Picture 3" descr="A close up of a car&#10;&#10;Description automatically generated">
            <a:extLst>
              <a:ext uri="{FF2B5EF4-FFF2-40B4-BE49-F238E27FC236}">
                <a16:creationId xmlns:a16="http://schemas.microsoft.com/office/drawing/2014/main" id="{4802ADAD-7F10-4244-9DFC-183EEEADCB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661" y="415499"/>
            <a:ext cx="4389120" cy="3671943"/>
          </a:xfrm>
          <a:prstGeom prst="rect">
            <a:avLst/>
          </a:prstGeom>
        </p:spPr>
      </p:pic>
      <p:pic>
        <p:nvPicPr>
          <p:cNvPr id="12" name="Picture 11" descr="A picture containing outdoor, sitting, ground, black&#10;&#10;Description automatically generated">
            <a:extLst>
              <a:ext uri="{FF2B5EF4-FFF2-40B4-BE49-F238E27FC236}">
                <a16:creationId xmlns:a16="http://schemas.microsoft.com/office/drawing/2014/main" id="{3DE68B3D-D582-4733-91E2-A1AB288865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5724" y="3261737"/>
            <a:ext cx="3566160" cy="2983452"/>
          </a:xfrm>
          <a:prstGeom prst="rect">
            <a:avLst/>
          </a:prstGeom>
        </p:spPr>
      </p:pic>
      <p:pic>
        <p:nvPicPr>
          <p:cNvPr id="16" name="Picture 15" descr="A screen shot of a computer&#10;&#10;Description automatically generated">
            <a:extLst>
              <a:ext uri="{FF2B5EF4-FFF2-40B4-BE49-F238E27FC236}">
                <a16:creationId xmlns:a16="http://schemas.microsoft.com/office/drawing/2014/main" id="{1DEE8CCC-6DEA-4FCC-86D9-1B5E481995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95276" y="3677235"/>
            <a:ext cx="2834640" cy="2371462"/>
          </a:xfrm>
          <a:prstGeom prst="rect">
            <a:avLst/>
          </a:prstGeom>
        </p:spPr>
      </p:pic>
      <p:sp>
        <p:nvSpPr>
          <p:cNvPr id="3" name="Title 2">
            <a:extLst>
              <a:ext uri="{FF2B5EF4-FFF2-40B4-BE49-F238E27FC236}">
                <a16:creationId xmlns:a16="http://schemas.microsoft.com/office/drawing/2014/main" id="{E8A1AB31-7199-4024-B397-02338ECAB3FD}"/>
              </a:ext>
            </a:extLst>
          </p:cNvPr>
          <p:cNvSpPr>
            <a:spLocks noGrp="1"/>
          </p:cNvSpPr>
          <p:nvPr>
            <p:ph type="title"/>
          </p:nvPr>
        </p:nvSpPr>
        <p:spPr>
          <a:xfrm>
            <a:off x="895350" y="-1670401"/>
            <a:ext cx="10515600" cy="1325563"/>
          </a:xfrm>
        </p:spPr>
        <p:txBody>
          <a:bodyPr/>
          <a:lstStyle/>
          <a:p>
            <a:r>
              <a:rPr lang="en-US" dirty="0"/>
              <a:t>Do I Have To Look At Every Plate</a:t>
            </a:r>
          </a:p>
        </p:txBody>
      </p:sp>
    </p:spTree>
    <p:extLst>
      <p:ext uri="{BB962C8B-B14F-4D97-AF65-F5344CB8AC3E}">
        <p14:creationId xmlns:p14="http://schemas.microsoft.com/office/powerpoint/2010/main" val="2757951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extLst>
              <p:ext uri="{D42A27DB-BD31-4B8C-83A1-F6EECF244321}">
                <p14:modId xmlns:p14="http://schemas.microsoft.com/office/powerpoint/2010/main" val="2719503448"/>
              </p:ext>
            </p:extLst>
          </p:nvPr>
        </p:nvGraphicFramePr>
        <p:xfrm>
          <a:off x="1596887" y="1640682"/>
          <a:ext cx="8792817" cy="2884936"/>
        </p:xfrm>
        <a:graphic>
          <a:graphicData uri="http://schemas.openxmlformats.org/drawingml/2006/table">
            <a:tbl>
              <a:tblPr firstRow="1" bandRow="1">
                <a:tableStyleId>{5C22544A-7EE6-4342-B048-85BDC9FD1C3A}</a:tableStyleId>
              </a:tblPr>
              <a:tblGrid>
                <a:gridCol w="8792817">
                  <a:extLst>
                    <a:ext uri="{9D8B030D-6E8A-4147-A177-3AD203B41FA5}">
                      <a16:colId xmlns:a16="http://schemas.microsoft.com/office/drawing/2014/main" val="910871100"/>
                    </a:ext>
                  </a:extLst>
                </a:gridCol>
              </a:tblGrid>
              <a:tr h="2884936">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answer 6</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05269" y="1951267"/>
            <a:ext cx="7394713" cy="23237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84B37"/>
                </a:solidFill>
                <a:effectLst/>
                <a:uLnTx/>
                <a:uFillTx/>
                <a:latin typeface="Franklin Gothic Medium" panose="020B0603020102020204"/>
                <a:ea typeface="+mn-ea"/>
                <a:cs typeface="+mn-cs"/>
              </a:rPr>
              <a:t>Fingerprint Reviews mean</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lang="en-US" dirty="0">
                <a:solidFill>
                  <a:prstClr val="black"/>
                </a:solidFill>
                <a:latin typeface="Franklin Gothic Book" panose="020B0503020102020204"/>
              </a:rPr>
              <a:t>Reviews of fingerprints taken at a police station</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344488" lvl="0">
              <a:spcBef>
                <a:spcPts val="600"/>
              </a:spcBef>
              <a:spcAft>
                <a:spcPts val="600"/>
              </a:spcAft>
              <a:buClr>
                <a:srgbClr val="C84B37"/>
              </a:buClr>
              <a:defRPr/>
            </a:pPr>
            <a:r>
              <a:rPr lang="en-US" b="1" dirty="0">
                <a:solidFill>
                  <a:srgbClr val="C84B37"/>
                </a:solidFill>
              </a:rPr>
              <a:t>Images sent to VSR (Vehicle Signature Recognition) application for identification by a non-OCR engine.</a:t>
            </a:r>
            <a:endParaRPr kumimoji="0" lang="en-US" sz="1800" b="1" i="0" u="none" strike="noStrike" kern="1200" cap="none" spc="0" normalizeH="0" baseline="0" noProof="0" dirty="0">
              <a:ln>
                <a:noFill/>
              </a:ln>
              <a:solidFill>
                <a:srgbClr val="C84B37"/>
              </a:solidFill>
              <a:effectLst/>
              <a:uLnTx/>
              <a:uFillTx/>
              <a:latin typeface="Franklin Gothic Book" panose="020B0503020102020204"/>
            </a:endParaRP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startAt="3"/>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These are final reviews and can’t be altered</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startAt="3"/>
              <a:tabLst/>
              <a:defRPr/>
            </a:pPr>
            <a:r>
              <a:rPr lang="en-US" dirty="0">
                <a:solidFill>
                  <a:prstClr val="black"/>
                </a:solidFill>
                <a:latin typeface="Franklin Gothic Book" panose="020B0503020102020204"/>
              </a:rPr>
              <a:t>None of the above</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10" name="Arrow: Right 9">
            <a:extLst>
              <a:ext uri="{FF2B5EF4-FFF2-40B4-BE49-F238E27FC236}">
                <a16:creationId xmlns:a16="http://schemas.microsoft.com/office/drawing/2014/main" id="{68A166E6-2E23-4AFC-AEB9-5F84E8FD47EE}"/>
              </a:ext>
            </a:extLst>
          </p:cNvPr>
          <p:cNvSpPr/>
          <p:nvPr/>
        </p:nvSpPr>
        <p:spPr>
          <a:xfrm flipV="1">
            <a:off x="1815547" y="2933949"/>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4" name="Title 3">
            <a:extLst>
              <a:ext uri="{FF2B5EF4-FFF2-40B4-BE49-F238E27FC236}">
                <a16:creationId xmlns:a16="http://schemas.microsoft.com/office/drawing/2014/main" id="{4D7CE2A8-FC4D-4D5E-8C58-30F9D315812A}"/>
              </a:ext>
            </a:extLst>
          </p:cNvPr>
          <p:cNvSpPr>
            <a:spLocks noGrp="1"/>
          </p:cNvSpPr>
          <p:nvPr>
            <p:ph type="title"/>
          </p:nvPr>
        </p:nvSpPr>
        <p:spPr>
          <a:xfrm>
            <a:off x="895350" y="-4714875"/>
            <a:ext cx="10515600" cy="1325563"/>
          </a:xfrm>
        </p:spPr>
        <p:txBody>
          <a:bodyPr/>
          <a:lstStyle/>
          <a:p>
            <a:r>
              <a:rPr lang="en-US" b="1" dirty="0">
                <a:solidFill>
                  <a:prstClr val="black"/>
                </a:solidFill>
                <a:latin typeface="Ostrich Sans Medium" panose="02000508000000020004" pitchFamily="50" charset="0"/>
                <a:ea typeface="Raleway" pitchFamily="2" charset="0"/>
              </a:rPr>
              <a:t>Answer 6</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82478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extLst>
              <p:ext uri="{D42A27DB-BD31-4B8C-83A1-F6EECF244321}">
                <p14:modId xmlns:p14="http://schemas.microsoft.com/office/powerpoint/2010/main" val="3180591325"/>
              </p:ext>
            </p:extLst>
          </p:nvPr>
        </p:nvGraphicFramePr>
        <p:xfrm>
          <a:off x="2032000" y="1640681"/>
          <a:ext cx="8128000" cy="3222865"/>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10871100"/>
                    </a:ext>
                  </a:extLst>
                </a:gridCol>
              </a:tblGrid>
              <a:tr h="3222865">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question 7</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05269" y="1918137"/>
            <a:ext cx="7394713" cy="260071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84B37"/>
                </a:solidFill>
                <a:effectLst/>
                <a:uLnTx/>
                <a:uFillTx/>
                <a:latin typeface="Franklin Gothic Medium" panose="020B0603020102020204"/>
                <a:ea typeface="+mn-ea"/>
                <a:cs typeface="+mn-cs"/>
              </a:rPr>
              <a:t>Manual Reviews are</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342900" lvl="0" indent="-342900">
              <a:spcBef>
                <a:spcPts val="600"/>
              </a:spcBef>
              <a:spcAft>
                <a:spcPts val="600"/>
              </a:spcAft>
              <a:buClr>
                <a:srgbClr val="C84B37"/>
              </a:buClr>
              <a:buFont typeface="+mj-lt"/>
              <a:buAutoNum type="arabicPeriod"/>
              <a:defRPr/>
            </a:pPr>
            <a:r>
              <a:rPr lang="en-US" dirty="0">
                <a:solidFill>
                  <a:prstClr val="black"/>
                </a:solidFill>
              </a:rPr>
              <a:t>A process where an Image Processing personnel views the images and enters a license plate number or code-off value.</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Used to correct mistakes made by other image reviewers</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 reviews performed unlimited number of times</a:t>
            </a:r>
          </a:p>
          <a:p>
            <a:pPr marL="342900" lvl="0" indent="-342900">
              <a:spcBef>
                <a:spcPts val="600"/>
              </a:spcBef>
              <a:spcAft>
                <a:spcPts val="600"/>
              </a:spcAft>
              <a:buClr>
                <a:srgbClr val="C84B37"/>
              </a:buClr>
              <a:buFont typeface="+mj-lt"/>
              <a:buAutoNum type="arabicPeriod"/>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 reviews that </a:t>
            </a:r>
            <a:r>
              <a:rPr lang="en-US" dirty="0">
                <a:solidFill>
                  <a:prstClr val="black"/>
                </a:solidFill>
              </a:rPr>
              <a:t>can determine who has the largest outstanding violation balance</a:t>
            </a:r>
          </a:p>
        </p:txBody>
      </p:sp>
      <p:sp>
        <p:nvSpPr>
          <p:cNvPr id="4" name="Title 3">
            <a:extLst>
              <a:ext uri="{FF2B5EF4-FFF2-40B4-BE49-F238E27FC236}">
                <a16:creationId xmlns:a16="http://schemas.microsoft.com/office/drawing/2014/main" id="{61E7B4D9-582B-4A64-BE3E-D63B01FD0506}"/>
              </a:ext>
            </a:extLst>
          </p:cNvPr>
          <p:cNvSpPr>
            <a:spLocks noGrp="1"/>
          </p:cNvSpPr>
          <p:nvPr>
            <p:ph type="title"/>
          </p:nvPr>
        </p:nvSpPr>
        <p:spPr>
          <a:xfrm>
            <a:off x="895350" y="-4261655"/>
            <a:ext cx="10515600" cy="1325563"/>
          </a:xfrm>
        </p:spPr>
        <p:txBody>
          <a:bodyPr/>
          <a:lstStyle/>
          <a:p>
            <a:r>
              <a:rPr lang="en-US" b="1" dirty="0">
                <a:solidFill>
                  <a:prstClr val="black"/>
                </a:solidFill>
                <a:latin typeface="Ostrich Sans Medium" panose="02000508000000020004" pitchFamily="50" charset="0"/>
                <a:ea typeface="Raleway" pitchFamily="2" charset="0"/>
              </a:rPr>
              <a:t>Question 7</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58202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extLst>
              <p:ext uri="{D42A27DB-BD31-4B8C-83A1-F6EECF244321}">
                <p14:modId xmlns:p14="http://schemas.microsoft.com/office/powerpoint/2010/main" val="113681270"/>
              </p:ext>
            </p:extLst>
          </p:nvPr>
        </p:nvGraphicFramePr>
        <p:xfrm>
          <a:off x="1689651" y="1640681"/>
          <a:ext cx="8746435" cy="3222865"/>
        </p:xfrm>
        <a:graphic>
          <a:graphicData uri="http://schemas.openxmlformats.org/drawingml/2006/table">
            <a:tbl>
              <a:tblPr firstRow="1" bandRow="1">
                <a:tableStyleId>{5C22544A-7EE6-4342-B048-85BDC9FD1C3A}</a:tableStyleId>
              </a:tblPr>
              <a:tblGrid>
                <a:gridCol w="8746435">
                  <a:extLst>
                    <a:ext uri="{9D8B030D-6E8A-4147-A177-3AD203B41FA5}">
                      <a16:colId xmlns:a16="http://schemas.microsoft.com/office/drawing/2014/main" val="910871100"/>
                    </a:ext>
                  </a:extLst>
                </a:gridCol>
              </a:tblGrid>
              <a:tr h="3222865">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answer 7</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05269" y="1918137"/>
            <a:ext cx="7394713" cy="260071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84B37"/>
                </a:solidFill>
                <a:effectLst/>
                <a:uLnTx/>
                <a:uFillTx/>
                <a:latin typeface="Franklin Gothic Medium" panose="020B0603020102020204"/>
                <a:ea typeface="+mn-ea"/>
                <a:cs typeface="+mn-cs"/>
              </a:rPr>
              <a:t>Manual Reviews are</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344488" lvl="0">
              <a:spcBef>
                <a:spcPts val="600"/>
              </a:spcBef>
              <a:spcAft>
                <a:spcPts val="600"/>
              </a:spcAft>
              <a:buClr>
                <a:srgbClr val="C84B37"/>
              </a:buClr>
              <a:defRPr/>
            </a:pPr>
            <a:r>
              <a:rPr lang="en-US" b="1" dirty="0">
                <a:solidFill>
                  <a:srgbClr val="C84B37"/>
                </a:solidFill>
              </a:rPr>
              <a:t>A process where an Image Processing personnel views the images and enters a license plate number or code-off value.</a:t>
            </a:r>
            <a:endParaRPr kumimoji="0" lang="en-US" sz="1800" b="1" i="0" u="none" strike="noStrike" kern="1200" cap="none" spc="0" normalizeH="0" baseline="0" noProof="0" dirty="0">
              <a:ln>
                <a:noFill/>
              </a:ln>
              <a:solidFill>
                <a:srgbClr val="C84B37"/>
              </a:solidFill>
              <a:effectLst/>
              <a:uLnTx/>
              <a:uFillTx/>
              <a:latin typeface="Franklin Gothic Book" panose="020B0503020102020204"/>
            </a:endParaRP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startAt="2"/>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Used to correct mistakes made by other image reviewers</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startAt="2"/>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 reviews performed unlimited number of times</a:t>
            </a:r>
          </a:p>
          <a:p>
            <a:pPr marL="342900" lvl="0" indent="-342900">
              <a:spcBef>
                <a:spcPts val="600"/>
              </a:spcBef>
              <a:spcAft>
                <a:spcPts val="600"/>
              </a:spcAft>
              <a:buClr>
                <a:srgbClr val="C84B37"/>
              </a:buClr>
              <a:buFont typeface="+mj-lt"/>
              <a:buAutoNum type="arabicPeriod" startAt="2"/>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 reviews that </a:t>
            </a:r>
            <a:r>
              <a:rPr lang="en-US" dirty="0">
                <a:solidFill>
                  <a:prstClr val="black"/>
                </a:solidFill>
              </a:rPr>
              <a:t>can determine who has the largest outstanding violation balance</a:t>
            </a:r>
          </a:p>
        </p:txBody>
      </p:sp>
      <p:sp>
        <p:nvSpPr>
          <p:cNvPr id="10" name="Arrow: Right 9">
            <a:extLst>
              <a:ext uri="{FF2B5EF4-FFF2-40B4-BE49-F238E27FC236}">
                <a16:creationId xmlns:a16="http://schemas.microsoft.com/office/drawing/2014/main" id="{5A43DDB9-2947-41E7-B404-F46A59B38481}"/>
              </a:ext>
            </a:extLst>
          </p:cNvPr>
          <p:cNvSpPr/>
          <p:nvPr/>
        </p:nvSpPr>
        <p:spPr>
          <a:xfrm flipV="1">
            <a:off x="1769165" y="2489532"/>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4" name="Title 3">
            <a:extLst>
              <a:ext uri="{FF2B5EF4-FFF2-40B4-BE49-F238E27FC236}">
                <a16:creationId xmlns:a16="http://schemas.microsoft.com/office/drawing/2014/main" id="{A492C0DF-7772-497B-B803-6EC6125B47A2}"/>
              </a:ext>
            </a:extLst>
          </p:cNvPr>
          <p:cNvSpPr>
            <a:spLocks noGrp="1"/>
          </p:cNvSpPr>
          <p:nvPr>
            <p:ph type="title"/>
          </p:nvPr>
        </p:nvSpPr>
        <p:spPr>
          <a:xfrm>
            <a:off x="838200" y="-4430429"/>
            <a:ext cx="10515600" cy="1325563"/>
          </a:xfrm>
        </p:spPr>
        <p:txBody>
          <a:bodyPr/>
          <a:lstStyle/>
          <a:p>
            <a:r>
              <a:rPr lang="en-US" b="1" dirty="0">
                <a:solidFill>
                  <a:prstClr val="black"/>
                </a:solidFill>
                <a:latin typeface="Ostrich Sans Medium" panose="02000508000000020004" pitchFamily="50" charset="0"/>
                <a:ea typeface="Raleway" pitchFamily="2" charset="0"/>
              </a:rPr>
              <a:t>Answer 7</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43955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extLst>
              <p:ext uri="{D42A27DB-BD31-4B8C-83A1-F6EECF244321}">
                <p14:modId xmlns:p14="http://schemas.microsoft.com/office/powerpoint/2010/main" val="2865164657"/>
              </p:ext>
            </p:extLst>
          </p:nvPr>
        </p:nvGraphicFramePr>
        <p:xfrm>
          <a:off x="2032000" y="1640681"/>
          <a:ext cx="8128000" cy="3574045"/>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10871100"/>
                    </a:ext>
                  </a:extLst>
                </a:gridCol>
              </a:tblGrid>
              <a:tr h="3574045">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question 8</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05269" y="1918137"/>
            <a:ext cx="7394713" cy="2985433"/>
          </a:xfrm>
          <a:prstGeom prst="rect">
            <a:avLst/>
          </a:prstGeom>
        </p:spPr>
        <p:txBody>
          <a:bodyPr wrap="square">
            <a:spAutoFit/>
          </a:bodyPr>
          <a:lstStyle/>
          <a:p>
            <a:pPr lvl="0">
              <a:spcBef>
                <a:spcPts val="600"/>
              </a:spcBef>
              <a:spcAft>
                <a:spcPts val="600"/>
              </a:spcAft>
              <a:defRPr/>
            </a:pPr>
            <a:r>
              <a:rPr lang="en-US" sz="2000" dirty="0">
                <a:solidFill>
                  <a:srgbClr val="C84B37"/>
                </a:solidFill>
                <a:latin typeface="Franklin Gothic Medium" panose="020B0603020102020204"/>
              </a:rPr>
              <a:t>Imaging reports can answer these questions:</a:t>
            </a:r>
          </a:p>
          <a:p>
            <a:pPr lvl="0">
              <a:spcBef>
                <a:spcPts val="600"/>
              </a:spcBef>
              <a:spcAft>
                <a:spcPts val="600"/>
              </a:spcAft>
              <a:defRPr/>
            </a:pPr>
            <a:r>
              <a:rPr lang="en-US" b="1" dirty="0">
                <a:solidFill>
                  <a:srgbClr val="C84B37"/>
                </a:solidFill>
              </a:rPr>
              <a:t>(Select all that apply)</a:t>
            </a:r>
          </a:p>
          <a:p>
            <a:pPr marL="342900" lvl="0" indent="-342900">
              <a:spcBef>
                <a:spcPts val="600"/>
              </a:spcBef>
              <a:spcAft>
                <a:spcPts val="600"/>
              </a:spcAft>
              <a:buClr>
                <a:srgbClr val="C84B37"/>
              </a:buClr>
              <a:buFont typeface="+mj-lt"/>
              <a:buAutoNum type="arabicPeriod"/>
              <a:defRPr/>
            </a:pPr>
            <a:r>
              <a:rPr lang="en-US" dirty="0">
                <a:solidFill>
                  <a:prstClr val="black"/>
                </a:solidFill>
              </a:rPr>
              <a:t>How many vehicles were photographed on a particular day</a:t>
            </a:r>
          </a:p>
          <a:p>
            <a:pPr marL="342900" lvl="0" indent="-342900">
              <a:spcBef>
                <a:spcPts val="600"/>
              </a:spcBef>
              <a:spcAft>
                <a:spcPts val="600"/>
              </a:spcAft>
              <a:buClr>
                <a:srgbClr val="C84B37"/>
              </a:buClr>
              <a:buFont typeface="+mj-lt"/>
              <a:buAutoNum type="arabicPeriod"/>
              <a:defRPr/>
            </a:pPr>
            <a:r>
              <a:rPr lang="en-US" dirty="0">
                <a:solidFill>
                  <a:prstClr val="black"/>
                </a:solidFill>
              </a:rPr>
              <a:t>How many images a reviewer processed in a week</a:t>
            </a:r>
          </a:p>
          <a:p>
            <a:pPr marL="342900" lvl="0" indent="-342900">
              <a:spcBef>
                <a:spcPts val="600"/>
              </a:spcBef>
              <a:spcAft>
                <a:spcPts val="600"/>
              </a:spcAft>
              <a:buClr>
                <a:srgbClr val="C84B37"/>
              </a:buClr>
              <a:buFont typeface="+mj-lt"/>
              <a:buAutoNum type="arabicPeriod"/>
              <a:defRPr/>
            </a:pPr>
            <a:r>
              <a:rPr lang="en-US" dirty="0">
                <a:solidFill>
                  <a:prstClr val="black"/>
                </a:solidFill>
              </a:rPr>
              <a:t>Who has the largest outstanding violation balance</a:t>
            </a:r>
          </a:p>
          <a:p>
            <a:pPr marL="342900" lvl="0" indent="-342900">
              <a:spcBef>
                <a:spcPts val="600"/>
              </a:spcBef>
              <a:spcAft>
                <a:spcPts val="600"/>
              </a:spcAft>
              <a:buClr>
                <a:srgbClr val="C84B37"/>
              </a:buClr>
              <a:buFont typeface="+mj-lt"/>
              <a:buAutoNum type="arabicPeriod"/>
              <a:defRPr/>
            </a:pPr>
            <a:r>
              <a:rPr lang="en-US" dirty="0">
                <a:solidFill>
                  <a:prstClr val="black"/>
                </a:solidFill>
              </a:rPr>
              <a:t>The number of violations referred for court processing</a:t>
            </a:r>
          </a:p>
          <a:p>
            <a:pPr marL="342900" lvl="0" indent="-342900">
              <a:spcBef>
                <a:spcPts val="600"/>
              </a:spcBef>
              <a:spcAft>
                <a:spcPts val="600"/>
              </a:spcAft>
              <a:buClr>
                <a:srgbClr val="C84B37"/>
              </a:buClr>
              <a:buFont typeface="+mj-lt"/>
              <a:buAutoNum type="arabicPeriod"/>
              <a:defRPr/>
            </a:pPr>
            <a:r>
              <a:rPr lang="en-US" dirty="0">
                <a:solidFill>
                  <a:prstClr val="black"/>
                </a:solidFill>
              </a:rPr>
              <a:t>None of the above</a:t>
            </a:r>
          </a:p>
        </p:txBody>
      </p:sp>
      <p:sp>
        <p:nvSpPr>
          <p:cNvPr id="4" name="Title 3">
            <a:extLst>
              <a:ext uri="{FF2B5EF4-FFF2-40B4-BE49-F238E27FC236}">
                <a16:creationId xmlns:a16="http://schemas.microsoft.com/office/drawing/2014/main" id="{C5C293A5-A063-42CF-A202-0A2729F08987}"/>
              </a:ext>
            </a:extLst>
          </p:cNvPr>
          <p:cNvSpPr>
            <a:spLocks noGrp="1"/>
          </p:cNvSpPr>
          <p:nvPr>
            <p:ph type="title"/>
          </p:nvPr>
        </p:nvSpPr>
        <p:spPr>
          <a:xfrm>
            <a:off x="895350" y="-3831302"/>
            <a:ext cx="10515600" cy="1325563"/>
          </a:xfrm>
        </p:spPr>
        <p:txBody>
          <a:bodyPr/>
          <a:lstStyle/>
          <a:p>
            <a:r>
              <a:rPr lang="en-US" b="1" dirty="0">
                <a:solidFill>
                  <a:prstClr val="black"/>
                </a:solidFill>
                <a:latin typeface="Ostrich Sans Medium" panose="02000508000000020004" pitchFamily="50" charset="0"/>
                <a:ea typeface="Raleway" pitchFamily="2" charset="0"/>
              </a:rPr>
              <a:t>Question 8</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69723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97493"/>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answer 8</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graphicFrame>
        <p:nvGraphicFramePr>
          <p:cNvPr id="9" name="Table 3">
            <a:extLst>
              <a:ext uri="{FF2B5EF4-FFF2-40B4-BE49-F238E27FC236}">
                <a16:creationId xmlns:a16="http://schemas.microsoft.com/office/drawing/2014/main" id="{EE8D73F2-FD9C-4AD3-AE29-F5FA3AE5962D}"/>
              </a:ext>
            </a:extLst>
          </p:cNvPr>
          <p:cNvGraphicFramePr>
            <a:graphicFrameLocks noGrp="1"/>
          </p:cNvGraphicFramePr>
          <p:nvPr>
            <p:extLst>
              <p:ext uri="{D42A27DB-BD31-4B8C-83A1-F6EECF244321}">
                <p14:modId xmlns:p14="http://schemas.microsoft.com/office/powerpoint/2010/main" val="3215639603"/>
              </p:ext>
            </p:extLst>
          </p:nvPr>
        </p:nvGraphicFramePr>
        <p:xfrm>
          <a:off x="1669774" y="1640681"/>
          <a:ext cx="8739805" cy="3805947"/>
        </p:xfrm>
        <a:graphic>
          <a:graphicData uri="http://schemas.openxmlformats.org/drawingml/2006/table">
            <a:tbl>
              <a:tblPr firstRow="1" bandRow="1">
                <a:tableStyleId>{5C22544A-7EE6-4342-B048-85BDC9FD1C3A}</a:tableStyleId>
              </a:tblPr>
              <a:tblGrid>
                <a:gridCol w="8739805">
                  <a:extLst>
                    <a:ext uri="{9D8B030D-6E8A-4147-A177-3AD203B41FA5}">
                      <a16:colId xmlns:a16="http://schemas.microsoft.com/office/drawing/2014/main" val="910871100"/>
                    </a:ext>
                  </a:extLst>
                </a:gridCol>
              </a:tblGrid>
              <a:tr h="3805947">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sp>
        <p:nvSpPr>
          <p:cNvPr id="12" name="Arrow: Right 11">
            <a:extLst>
              <a:ext uri="{FF2B5EF4-FFF2-40B4-BE49-F238E27FC236}">
                <a16:creationId xmlns:a16="http://schemas.microsoft.com/office/drawing/2014/main" id="{BED570FA-BD0A-4506-8AD7-BAE9E2D485F7}"/>
              </a:ext>
            </a:extLst>
          </p:cNvPr>
          <p:cNvSpPr/>
          <p:nvPr/>
        </p:nvSpPr>
        <p:spPr>
          <a:xfrm flipV="1">
            <a:off x="2252870" y="2948604"/>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3" name="Arrow: Right 12">
            <a:extLst>
              <a:ext uri="{FF2B5EF4-FFF2-40B4-BE49-F238E27FC236}">
                <a16:creationId xmlns:a16="http://schemas.microsoft.com/office/drawing/2014/main" id="{6B3CE60A-8E99-4F1B-8566-E8245F7B8194}"/>
              </a:ext>
            </a:extLst>
          </p:cNvPr>
          <p:cNvSpPr/>
          <p:nvPr/>
        </p:nvSpPr>
        <p:spPr>
          <a:xfrm flipV="1">
            <a:off x="2252870" y="3338046"/>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 name="TextBox 1">
            <a:extLst>
              <a:ext uri="{FF2B5EF4-FFF2-40B4-BE49-F238E27FC236}">
                <a16:creationId xmlns:a16="http://schemas.microsoft.com/office/drawing/2014/main" id="{D4BE8AFA-F165-47D8-9CB9-1E4B32B3A87B}"/>
              </a:ext>
            </a:extLst>
          </p:cNvPr>
          <p:cNvSpPr txBox="1"/>
          <p:nvPr/>
        </p:nvSpPr>
        <p:spPr>
          <a:xfrm>
            <a:off x="2822713" y="1877943"/>
            <a:ext cx="6518283" cy="3339376"/>
          </a:xfrm>
          <a:prstGeom prst="rect">
            <a:avLst/>
          </a:prstGeom>
          <a:noFill/>
        </p:spPr>
        <p:txBody>
          <a:bodyPr wrap="square" rtlCol="0">
            <a:spAutoFit/>
          </a:bodyPr>
          <a:lstStyle/>
          <a:p>
            <a:pPr lvl="0">
              <a:spcBef>
                <a:spcPts val="600"/>
              </a:spcBef>
              <a:spcAft>
                <a:spcPts val="600"/>
              </a:spcAft>
              <a:defRPr/>
            </a:pPr>
            <a:r>
              <a:rPr lang="en-US" sz="2000" dirty="0">
                <a:solidFill>
                  <a:srgbClr val="C84B37"/>
                </a:solidFill>
                <a:latin typeface="Franklin Gothic Medium" panose="020B0603020102020204"/>
              </a:rPr>
              <a:t>Imaging reports can answer these questions:</a:t>
            </a:r>
          </a:p>
          <a:p>
            <a:pPr lvl="0">
              <a:spcBef>
                <a:spcPts val="600"/>
              </a:spcBef>
              <a:spcAft>
                <a:spcPts val="600"/>
              </a:spcAft>
              <a:defRPr/>
            </a:pPr>
            <a:r>
              <a:rPr lang="en-US" b="1" dirty="0">
                <a:solidFill>
                  <a:srgbClr val="C84B37"/>
                </a:solidFill>
              </a:rPr>
              <a:t>(Select all that apply)</a:t>
            </a:r>
          </a:p>
          <a:p>
            <a:pPr marL="344488" lvl="0">
              <a:spcBef>
                <a:spcPts val="600"/>
              </a:spcBef>
              <a:spcAft>
                <a:spcPts val="600"/>
              </a:spcAft>
              <a:buClr>
                <a:srgbClr val="C84B37"/>
              </a:buClr>
              <a:defRPr/>
            </a:pPr>
            <a:r>
              <a:rPr lang="en-US" b="1" dirty="0">
                <a:solidFill>
                  <a:srgbClr val="C84B37"/>
                </a:solidFill>
              </a:rPr>
              <a:t>How many vehicles were photographed on a particular day</a:t>
            </a:r>
          </a:p>
          <a:p>
            <a:pPr marL="344488" lvl="0">
              <a:spcBef>
                <a:spcPts val="600"/>
              </a:spcBef>
              <a:spcAft>
                <a:spcPts val="600"/>
              </a:spcAft>
              <a:buClr>
                <a:srgbClr val="C84B37"/>
              </a:buClr>
              <a:defRPr/>
            </a:pPr>
            <a:r>
              <a:rPr lang="en-US" b="1" dirty="0">
                <a:solidFill>
                  <a:srgbClr val="C84B37"/>
                </a:solidFill>
              </a:rPr>
              <a:t>How many images a reviewer processed in a week</a:t>
            </a:r>
          </a:p>
          <a:p>
            <a:pPr marL="342900" lvl="0" indent="-342900">
              <a:spcBef>
                <a:spcPts val="600"/>
              </a:spcBef>
              <a:spcAft>
                <a:spcPts val="600"/>
              </a:spcAft>
              <a:buClr>
                <a:srgbClr val="C84B37"/>
              </a:buClr>
              <a:buFont typeface="+mj-lt"/>
              <a:buAutoNum type="arabicPeriod" startAt="3"/>
              <a:defRPr/>
            </a:pPr>
            <a:r>
              <a:rPr lang="en-US" dirty="0">
                <a:solidFill>
                  <a:prstClr val="black"/>
                </a:solidFill>
              </a:rPr>
              <a:t>Who has the largest outstanding violation balance</a:t>
            </a:r>
          </a:p>
          <a:p>
            <a:pPr marL="342900" lvl="0" indent="-342900">
              <a:spcBef>
                <a:spcPts val="600"/>
              </a:spcBef>
              <a:spcAft>
                <a:spcPts val="600"/>
              </a:spcAft>
              <a:buClr>
                <a:srgbClr val="C84B37"/>
              </a:buClr>
              <a:buFont typeface="+mj-lt"/>
              <a:buAutoNum type="arabicPeriod" startAt="3"/>
              <a:defRPr/>
            </a:pPr>
            <a:r>
              <a:rPr lang="en-US" dirty="0">
                <a:solidFill>
                  <a:prstClr val="black"/>
                </a:solidFill>
              </a:rPr>
              <a:t>The number of violations referred for court processing</a:t>
            </a:r>
          </a:p>
          <a:p>
            <a:pPr marL="342900" lvl="0" indent="-342900">
              <a:spcBef>
                <a:spcPts val="600"/>
              </a:spcBef>
              <a:spcAft>
                <a:spcPts val="600"/>
              </a:spcAft>
              <a:buClr>
                <a:srgbClr val="C84B37"/>
              </a:buClr>
              <a:buFont typeface="+mj-lt"/>
              <a:buAutoNum type="arabicPeriod" startAt="3"/>
              <a:defRPr/>
            </a:pPr>
            <a:r>
              <a:rPr lang="en-US" dirty="0">
                <a:solidFill>
                  <a:prstClr val="black"/>
                </a:solidFill>
              </a:rPr>
              <a:t>None of the above</a:t>
            </a:r>
          </a:p>
          <a:p>
            <a:endParaRPr lang="en-US" dirty="0"/>
          </a:p>
        </p:txBody>
      </p:sp>
      <p:sp>
        <p:nvSpPr>
          <p:cNvPr id="3" name="Title 2">
            <a:extLst>
              <a:ext uri="{FF2B5EF4-FFF2-40B4-BE49-F238E27FC236}">
                <a16:creationId xmlns:a16="http://schemas.microsoft.com/office/drawing/2014/main" id="{9A244933-41D1-417C-AA9F-BB50EF52734A}"/>
              </a:ext>
            </a:extLst>
          </p:cNvPr>
          <p:cNvSpPr>
            <a:spLocks noGrp="1"/>
          </p:cNvSpPr>
          <p:nvPr>
            <p:ph type="title"/>
          </p:nvPr>
        </p:nvSpPr>
        <p:spPr>
          <a:xfrm>
            <a:off x="895350" y="-3811423"/>
            <a:ext cx="10515600" cy="1325563"/>
          </a:xfrm>
        </p:spPr>
        <p:txBody>
          <a:bodyPr/>
          <a:lstStyle/>
          <a:p>
            <a:r>
              <a:rPr lang="en-US" b="1" dirty="0">
                <a:solidFill>
                  <a:prstClr val="black"/>
                </a:solidFill>
                <a:latin typeface="Ostrich Sans Medium" panose="02000508000000020004" pitchFamily="50" charset="0"/>
                <a:ea typeface="Raleway" pitchFamily="2" charset="0"/>
              </a:rPr>
              <a:t>Answer 8</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1948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nvGraphicFramePr>
        <p:xfrm>
          <a:off x="2032000" y="1640680"/>
          <a:ext cx="8128000" cy="447227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10871100"/>
                    </a:ext>
                  </a:extLst>
                </a:gridCol>
              </a:tblGrid>
              <a:tr h="4472277">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question 9</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05269" y="1918137"/>
            <a:ext cx="7394713" cy="338554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C84B37"/>
                </a:solidFill>
                <a:effectLst/>
                <a:uLnTx/>
                <a:uFillTx/>
                <a:latin typeface="Franklin Gothic Medium" panose="020B0603020102020204"/>
                <a:ea typeface="+mn-ea"/>
                <a:cs typeface="+mn-cs"/>
              </a:rPr>
              <a:t>A Level 3 Review means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1" i="0" u="none" strike="noStrike" kern="1200" cap="none" spc="0" normalizeH="0" baseline="0" noProof="0" dirty="0">
                <a:ln>
                  <a:noFill/>
                </a:ln>
                <a:solidFill>
                  <a:srgbClr val="C84B37"/>
                </a:solidFill>
                <a:effectLst/>
                <a:uLnTx/>
                <a:uFillTx/>
                <a:latin typeface="Franklin Gothic Book" panose="020B0503020102020204"/>
                <a:ea typeface="+mn-ea"/>
                <a:cs typeface="+mn-cs"/>
              </a:rPr>
              <a:t>(Select all that apply)</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 previous reviews were badly done</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 vehicle is on the Problem Plate list</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 previous reviews did not agree, and the third review has to choose one of the previous reviews as the final result</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 previous reviews did not agree, and this review will be accepted as the final result whether or not it agrees with either of the previous reviews</a:t>
            </a:r>
          </a:p>
        </p:txBody>
      </p:sp>
      <p:sp>
        <p:nvSpPr>
          <p:cNvPr id="4" name="Title 3">
            <a:extLst>
              <a:ext uri="{FF2B5EF4-FFF2-40B4-BE49-F238E27FC236}">
                <a16:creationId xmlns:a16="http://schemas.microsoft.com/office/drawing/2014/main" id="{611CEE4E-E7A5-4D11-A019-68BAF18E7B75}"/>
              </a:ext>
            </a:extLst>
          </p:cNvPr>
          <p:cNvSpPr>
            <a:spLocks noGrp="1"/>
          </p:cNvSpPr>
          <p:nvPr>
            <p:ph type="title"/>
          </p:nvPr>
        </p:nvSpPr>
        <p:spPr>
          <a:xfrm>
            <a:off x="895350" y="-3767648"/>
            <a:ext cx="10515600" cy="1325563"/>
          </a:xfrm>
        </p:spPr>
        <p:txBody>
          <a:bodyPr/>
          <a:lstStyle/>
          <a:p>
            <a:r>
              <a:rPr lang="en-US" b="1" dirty="0">
                <a:solidFill>
                  <a:prstClr val="black"/>
                </a:solidFill>
                <a:latin typeface="Ostrich Sans Medium" panose="02000508000000020004" pitchFamily="50" charset="0"/>
                <a:ea typeface="Raleway" pitchFamily="2" charset="0"/>
              </a:rPr>
              <a:t>Question 9</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8579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nvGraphicFramePr>
        <p:xfrm>
          <a:off x="1815548" y="1709530"/>
          <a:ext cx="8560902" cy="3750367"/>
        </p:xfrm>
        <a:graphic>
          <a:graphicData uri="http://schemas.openxmlformats.org/drawingml/2006/table">
            <a:tbl>
              <a:tblPr firstRow="1" bandRow="1">
                <a:tableStyleId>{5C22544A-7EE6-4342-B048-85BDC9FD1C3A}</a:tableStyleId>
              </a:tblPr>
              <a:tblGrid>
                <a:gridCol w="8560902">
                  <a:extLst>
                    <a:ext uri="{9D8B030D-6E8A-4147-A177-3AD203B41FA5}">
                      <a16:colId xmlns:a16="http://schemas.microsoft.com/office/drawing/2014/main" val="910871100"/>
                    </a:ext>
                  </a:extLst>
                </a:gridCol>
              </a:tblGrid>
              <a:tr h="3750367">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answer 9</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91407" y="1865129"/>
            <a:ext cx="7394713" cy="338554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C84B37"/>
                </a:solidFill>
                <a:effectLst/>
                <a:uLnTx/>
                <a:uFillTx/>
                <a:latin typeface="Franklin Gothic Medium" panose="020B0603020102020204"/>
                <a:ea typeface="+mn-ea"/>
                <a:cs typeface="+mn-cs"/>
              </a:rPr>
              <a:t>A Level 3 Review means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1" i="0" u="none" strike="noStrike" kern="1200" cap="none" spc="0" normalizeH="0" baseline="0" noProof="0" dirty="0">
                <a:ln>
                  <a:noFill/>
                </a:ln>
                <a:solidFill>
                  <a:srgbClr val="C84B37"/>
                </a:solidFill>
                <a:effectLst/>
                <a:uLnTx/>
                <a:uFillTx/>
                <a:latin typeface="Franklin Gothic Book" panose="020B0503020102020204"/>
                <a:ea typeface="+mn-ea"/>
                <a:cs typeface="+mn-cs"/>
              </a:rPr>
              <a:t>(Select all that apply)</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 previous reviews were badly done</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 vehicle is on the Problem Plate list</a:t>
            </a:r>
          </a:p>
          <a:p>
            <a:pPr marL="342900" marR="0" lvl="0" indent="-342900" algn="l" defTabSz="914400" rtl="0" eaLnBrk="1" fontAlgn="auto" latinLnBrk="0" hangingPunct="1">
              <a:lnSpc>
                <a:spcPct val="100000"/>
              </a:lnSpc>
              <a:spcBef>
                <a:spcPts val="600"/>
              </a:spcBef>
              <a:spcAft>
                <a:spcPts val="600"/>
              </a:spcAft>
              <a:buClr>
                <a:srgbClr val="C84B37"/>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The previous reviews did not agree, and the third review has to choose one of the previous reviews as the final result</a:t>
            </a:r>
          </a:p>
          <a:p>
            <a:pPr marL="344488" marR="0" lvl="0" indent="0" algn="l" defTabSz="914400" rtl="0" eaLnBrk="1" fontAlgn="auto" latinLnBrk="0" hangingPunct="1">
              <a:lnSpc>
                <a:spcPct val="100000"/>
              </a:lnSpc>
              <a:spcBef>
                <a:spcPts val="600"/>
              </a:spcBef>
              <a:spcAft>
                <a:spcPts val="600"/>
              </a:spcAft>
              <a:buClr>
                <a:srgbClr val="C84B37"/>
              </a:buClr>
              <a:buSzTx/>
              <a:buFontTx/>
              <a:buNone/>
              <a:tabLst/>
              <a:defRPr/>
            </a:pPr>
            <a:r>
              <a:rPr kumimoji="0" lang="en-US" sz="1800" b="1" i="0" u="none" strike="noStrike" kern="1200" cap="none" spc="0" normalizeH="0" baseline="0" noProof="0" dirty="0">
                <a:ln>
                  <a:noFill/>
                </a:ln>
                <a:solidFill>
                  <a:srgbClr val="C84B37"/>
                </a:solidFill>
                <a:effectLst/>
                <a:uLnTx/>
                <a:uFillTx/>
                <a:latin typeface="Franklin Gothic Book" panose="020B0503020102020204"/>
                <a:ea typeface="+mn-ea"/>
                <a:cs typeface="+mn-cs"/>
              </a:rPr>
              <a:t>The previous reviews did not agree, and this review will be accepted as the final result whether or not it agrees with either of the previous reviews</a:t>
            </a:r>
          </a:p>
        </p:txBody>
      </p:sp>
      <p:sp>
        <p:nvSpPr>
          <p:cNvPr id="10" name="Arrow: Right 9">
            <a:extLst>
              <a:ext uri="{FF2B5EF4-FFF2-40B4-BE49-F238E27FC236}">
                <a16:creationId xmlns:a16="http://schemas.microsoft.com/office/drawing/2014/main" id="{3C89282F-3516-4AF5-8D0A-A8796CDBF183}"/>
              </a:ext>
            </a:extLst>
          </p:cNvPr>
          <p:cNvSpPr/>
          <p:nvPr/>
        </p:nvSpPr>
        <p:spPr>
          <a:xfrm flipV="1">
            <a:off x="2001077" y="4495118"/>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4" name="Title 3">
            <a:extLst>
              <a:ext uri="{FF2B5EF4-FFF2-40B4-BE49-F238E27FC236}">
                <a16:creationId xmlns:a16="http://schemas.microsoft.com/office/drawing/2014/main" id="{334854E9-AD92-421E-B65C-B874513EEAE3}"/>
              </a:ext>
            </a:extLst>
          </p:cNvPr>
          <p:cNvSpPr>
            <a:spLocks noGrp="1"/>
          </p:cNvSpPr>
          <p:nvPr>
            <p:ph type="title"/>
          </p:nvPr>
        </p:nvSpPr>
        <p:spPr>
          <a:xfrm>
            <a:off x="1219200" y="-3306636"/>
            <a:ext cx="10515600" cy="1325563"/>
          </a:xfrm>
        </p:spPr>
        <p:txBody>
          <a:bodyPr/>
          <a:lstStyle/>
          <a:p>
            <a:r>
              <a:rPr lang="en-US" b="1" dirty="0">
                <a:solidFill>
                  <a:prstClr val="black"/>
                </a:solidFill>
                <a:latin typeface="Ostrich Sans Medium" panose="02000508000000020004" pitchFamily="50" charset="0"/>
                <a:ea typeface="Raleway" pitchFamily="2" charset="0"/>
              </a:rPr>
              <a:t>Answer 9</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173025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extLst>
              <p:ext uri="{D42A27DB-BD31-4B8C-83A1-F6EECF244321}">
                <p14:modId xmlns:p14="http://schemas.microsoft.com/office/powerpoint/2010/main" val="640835636"/>
              </p:ext>
            </p:extLst>
          </p:nvPr>
        </p:nvGraphicFramePr>
        <p:xfrm>
          <a:off x="2032000" y="1640680"/>
          <a:ext cx="8128000" cy="447227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10871100"/>
                    </a:ext>
                  </a:extLst>
                </a:gridCol>
              </a:tblGrid>
              <a:tr h="4472277">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4913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question 10</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05269" y="1918137"/>
            <a:ext cx="7394713" cy="3939540"/>
          </a:xfrm>
          <a:prstGeom prst="rect">
            <a:avLst/>
          </a:prstGeom>
        </p:spPr>
        <p:txBody>
          <a:bodyPr wrap="square">
            <a:spAutoFit/>
          </a:bodyPr>
          <a:lstStyle/>
          <a:p>
            <a:pPr lvl="0">
              <a:spcBef>
                <a:spcPts val="600"/>
              </a:spcBef>
              <a:spcAft>
                <a:spcPts val="600"/>
              </a:spcAft>
              <a:defRPr/>
            </a:pPr>
            <a:r>
              <a:rPr lang="en-US" sz="2000" dirty="0">
                <a:solidFill>
                  <a:srgbClr val="C84B37"/>
                </a:solidFill>
                <a:latin typeface="Franklin Gothic Medium" panose="020B0603020102020204"/>
              </a:rPr>
              <a:t>An Image Reviewer should</a:t>
            </a:r>
          </a:p>
          <a:p>
            <a:pPr lvl="0">
              <a:spcBef>
                <a:spcPts val="600"/>
              </a:spcBef>
              <a:spcAft>
                <a:spcPts val="600"/>
              </a:spcAft>
              <a:defRPr/>
            </a:pPr>
            <a:r>
              <a:rPr lang="en-US" b="1" dirty="0">
                <a:solidFill>
                  <a:srgbClr val="C84B37"/>
                </a:solidFill>
              </a:rPr>
              <a:t>(Select all that apply)</a:t>
            </a:r>
          </a:p>
          <a:p>
            <a:pPr marL="342900" lvl="0" indent="-342900">
              <a:spcBef>
                <a:spcPts val="600"/>
              </a:spcBef>
              <a:spcAft>
                <a:spcPts val="600"/>
              </a:spcAft>
              <a:buClr>
                <a:srgbClr val="C84B37"/>
              </a:buClr>
              <a:buFont typeface="+mj-lt"/>
              <a:buAutoNum type="arabicPeriod"/>
              <a:defRPr/>
            </a:pPr>
            <a:r>
              <a:rPr lang="en-US" dirty="0">
                <a:solidFill>
                  <a:prstClr val="black"/>
                </a:solidFill>
              </a:rPr>
              <a:t>Review plates as fast as possible; checks and balances with other reviews will ensure accuracy</a:t>
            </a:r>
          </a:p>
          <a:p>
            <a:pPr marL="342900" lvl="0" indent="-342900">
              <a:spcBef>
                <a:spcPts val="600"/>
              </a:spcBef>
              <a:spcAft>
                <a:spcPts val="600"/>
              </a:spcAft>
              <a:buClr>
                <a:srgbClr val="C84B37"/>
              </a:buClr>
              <a:buFont typeface="+mj-lt"/>
              <a:buAutoNum type="arabicPeriod"/>
              <a:defRPr/>
            </a:pPr>
            <a:r>
              <a:rPr lang="en-US" dirty="0">
                <a:solidFill>
                  <a:prstClr val="black"/>
                </a:solidFill>
              </a:rPr>
              <a:t>Not leave any plate unidentified; ask a neighbor or supervisor for help if a plate number is not certain</a:t>
            </a:r>
          </a:p>
          <a:p>
            <a:pPr marL="342900" lvl="0" indent="-342900">
              <a:spcBef>
                <a:spcPts val="600"/>
              </a:spcBef>
              <a:spcAft>
                <a:spcPts val="600"/>
              </a:spcAft>
              <a:buClr>
                <a:srgbClr val="C84B37"/>
              </a:buClr>
              <a:buFont typeface="+mj-lt"/>
              <a:buAutoNum type="arabicPeriod"/>
              <a:defRPr/>
            </a:pPr>
            <a:r>
              <a:rPr lang="en-US" dirty="0">
                <a:solidFill>
                  <a:prstClr val="black"/>
                </a:solidFill>
              </a:rPr>
              <a:t>Try to never code off an image; code-offs are lost revenue the agency cannot afford</a:t>
            </a:r>
          </a:p>
          <a:p>
            <a:pPr marL="342900" lvl="0" indent="-342900">
              <a:spcBef>
                <a:spcPts val="600"/>
              </a:spcBef>
              <a:spcAft>
                <a:spcPts val="600"/>
              </a:spcAft>
              <a:buClr>
                <a:srgbClr val="C84B37"/>
              </a:buClr>
              <a:buFont typeface="+mj-lt"/>
              <a:buAutoNum type="arabicPeriod"/>
              <a:defRPr/>
            </a:pPr>
            <a:r>
              <a:rPr lang="en-US" dirty="0">
                <a:solidFill>
                  <a:prstClr val="black"/>
                </a:solidFill>
              </a:rPr>
              <a:t>Strike a balance between speed, accuracy, and determination; try to get as many plates as possible, but quickly decide to skip or code off an unreadable image and move on </a:t>
            </a:r>
          </a:p>
        </p:txBody>
      </p:sp>
      <p:sp>
        <p:nvSpPr>
          <p:cNvPr id="4" name="Title 3">
            <a:extLst>
              <a:ext uri="{FF2B5EF4-FFF2-40B4-BE49-F238E27FC236}">
                <a16:creationId xmlns:a16="http://schemas.microsoft.com/office/drawing/2014/main" id="{391F4BF8-5379-42EE-8C4B-F25CBA6713C1}"/>
              </a:ext>
            </a:extLst>
          </p:cNvPr>
          <p:cNvSpPr>
            <a:spLocks noGrp="1"/>
          </p:cNvSpPr>
          <p:nvPr>
            <p:ph type="title"/>
          </p:nvPr>
        </p:nvSpPr>
        <p:spPr>
          <a:xfrm>
            <a:off x="838200" y="-3831302"/>
            <a:ext cx="10515600" cy="1325563"/>
          </a:xfrm>
        </p:spPr>
        <p:txBody>
          <a:bodyPr/>
          <a:lstStyle/>
          <a:p>
            <a:r>
              <a:rPr lang="en-US" b="1" dirty="0">
                <a:solidFill>
                  <a:prstClr val="black"/>
                </a:solidFill>
                <a:latin typeface="Ostrich Sans Medium" panose="02000508000000020004" pitchFamily="50" charset="0"/>
                <a:ea typeface="Raleway" pitchFamily="2" charset="0"/>
              </a:rPr>
              <a:t>Question 10</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97285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98A5887-1C61-4D3D-9298-76A3D5E7F6BA}"/>
              </a:ext>
            </a:extLst>
          </p:cNvPr>
          <p:cNvGraphicFramePr>
            <a:graphicFrameLocks noGrp="1"/>
          </p:cNvGraphicFramePr>
          <p:nvPr>
            <p:extLst>
              <p:ext uri="{D42A27DB-BD31-4B8C-83A1-F6EECF244321}">
                <p14:modId xmlns:p14="http://schemas.microsoft.com/office/powerpoint/2010/main" val="228334896"/>
              </p:ext>
            </p:extLst>
          </p:nvPr>
        </p:nvGraphicFramePr>
        <p:xfrm>
          <a:off x="1577009" y="1640680"/>
          <a:ext cx="9024730" cy="4472277"/>
        </p:xfrm>
        <a:graphic>
          <a:graphicData uri="http://schemas.openxmlformats.org/drawingml/2006/table">
            <a:tbl>
              <a:tblPr firstRow="1" bandRow="1">
                <a:tableStyleId>{5C22544A-7EE6-4342-B048-85BDC9FD1C3A}</a:tableStyleId>
              </a:tblPr>
              <a:tblGrid>
                <a:gridCol w="9024730">
                  <a:extLst>
                    <a:ext uri="{9D8B030D-6E8A-4147-A177-3AD203B41FA5}">
                      <a16:colId xmlns:a16="http://schemas.microsoft.com/office/drawing/2014/main" val="910871100"/>
                    </a:ext>
                  </a:extLst>
                </a:gridCol>
              </a:tblGrid>
              <a:tr h="4472277">
                <a:tc>
                  <a:txBody>
                    <a:bodyPr/>
                    <a:lstStyle/>
                    <a:p>
                      <a:endParaRPr lang="en-US" dirty="0"/>
                    </a:p>
                  </a:txBody>
                  <a:tcPr>
                    <a:solidFill>
                      <a:schemeClr val="accent4">
                        <a:lumMod val="20000"/>
                        <a:lumOff val="80000"/>
                      </a:schemeClr>
                    </a:solidFill>
                  </a:tcPr>
                </a:tc>
                <a:extLst>
                  <a:ext uri="{0D108BD9-81ED-4DB2-BD59-A6C34878D82A}">
                    <a16:rowId xmlns:a16="http://schemas.microsoft.com/office/drawing/2014/main" val="3371900979"/>
                  </a:ext>
                </a:extLst>
              </a:tr>
            </a:tbl>
          </a:graphicData>
        </a:graphic>
      </p:graphicFrame>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45777" y="777614"/>
            <a:ext cx="5950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Ostrich Sans Medium" panose="02000508000000020004" pitchFamily="50" charset="0"/>
                <a:ea typeface="Raleway" pitchFamily="2" charset="0"/>
                <a:cs typeface="+mn-cs"/>
              </a:rPr>
              <a:t>answer 10</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4626055" cy="1585049"/>
          </a:xfrm>
          <a:prstGeom prst="rect">
            <a:avLst/>
          </a:prstGeom>
        </p:spPr>
        <p:txBody>
          <a:bodyPr wrap="square">
            <a:spAutoFit/>
          </a:bodyPr>
          <a:lstStyle/>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285750" marR="0" lvl="0" indent="-285750" algn="l" defTabSz="914400" rtl="0" eaLnBrk="1" fontAlgn="auto" latinLnBrk="0" hangingPunct="1">
              <a:lnSpc>
                <a:spcPct val="100000"/>
              </a:lnSpc>
              <a:spcBef>
                <a:spcPts val="600"/>
              </a:spcBef>
              <a:spcAft>
                <a:spcPts val="600"/>
              </a:spcAft>
              <a:buClr>
                <a:srgbClr val="DAA600"/>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
                <a:srgbClr val="DAA600"/>
              </a:buClr>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2" name="Rectangle 1">
            <a:extLst>
              <a:ext uri="{FF2B5EF4-FFF2-40B4-BE49-F238E27FC236}">
                <a16:creationId xmlns:a16="http://schemas.microsoft.com/office/drawing/2014/main" id="{3AC6E1CA-A604-46E0-A8F7-19F952F1A913}"/>
              </a:ext>
            </a:extLst>
          </p:cNvPr>
          <p:cNvSpPr/>
          <p:nvPr/>
        </p:nvSpPr>
        <p:spPr>
          <a:xfrm>
            <a:off x="2405269" y="1918137"/>
            <a:ext cx="7394713" cy="3939540"/>
          </a:xfrm>
          <a:prstGeom prst="rect">
            <a:avLst/>
          </a:prstGeom>
        </p:spPr>
        <p:txBody>
          <a:bodyPr wrap="square">
            <a:spAutoFit/>
          </a:bodyPr>
          <a:lstStyle/>
          <a:p>
            <a:pPr lvl="0">
              <a:spcBef>
                <a:spcPts val="600"/>
              </a:spcBef>
              <a:spcAft>
                <a:spcPts val="600"/>
              </a:spcAft>
              <a:defRPr/>
            </a:pPr>
            <a:r>
              <a:rPr lang="en-US" sz="2000" dirty="0">
                <a:solidFill>
                  <a:srgbClr val="C84B37"/>
                </a:solidFill>
                <a:latin typeface="Franklin Gothic Medium" panose="020B0603020102020204"/>
              </a:rPr>
              <a:t>An Image Reviewer should</a:t>
            </a:r>
          </a:p>
          <a:p>
            <a:pPr lvl="0">
              <a:spcBef>
                <a:spcPts val="600"/>
              </a:spcBef>
              <a:spcAft>
                <a:spcPts val="600"/>
              </a:spcAft>
              <a:defRPr/>
            </a:pPr>
            <a:r>
              <a:rPr lang="en-US" b="1" dirty="0">
                <a:solidFill>
                  <a:srgbClr val="C84B37"/>
                </a:solidFill>
              </a:rPr>
              <a:t>(Select all that apply)</a:t>
            </a:r>
          </a:p>
          <a:p>
            <a:pPr marL="342900" lvl="0" indent="-342900">
              <a:spcBef>
                <a:spcPts val="600"/>
              </a:spcBef>
              <a:spcAft>
                <a:spcPts val="600"/>
              </a:spcAft>
              <a:buClr>
                <a:srgbClr val="C84B37"/>
              </a:buClr>
              <a:buFont typeface="+mj-lt"/>
              <a:buAutoNum type="arabicPeriod"/>
              <a:defRPr/>
            </a:pPr>
            <a:r>
              <a:rPr lang="en-US" dirty="0">
                <a:solidFill>
                  <a:prstClr val="black"/>
                </a:solidFill>
              </a:rPr>
              <a:t>Review plates as fast as possible; checks and balances with other reviews will ensure accuracy</a:t>
            </a:r>
          </a:p>
          <a:p>
            <a:pPr marL="342900" lvl="0" indent="-342900">
              <a:spcBef>
                <a:spcPts val="600"/>
              </a:spcBef>
              <a:spcAft>
                <a:spcPts val="600"/>
              </a:spcAft>
              <a:buClr>
                <a:srgbClr val="C84B37"/>
              </a:buClr>
              <a:buFont typeface="+mj-lt"/>
              <a:buAutoNum type="arabicPeriod"/>
              <a:defRPr/>
            </a:pPr>
            <a:r>
              <a:rPr lang="en-US" dirty="0">
                <a:solidFill>
                  <a:prstClr val="black"/>
                </a:solidFill>
              </a:rPr>
              <a:t>Not leave any plate unidentified; ask a neighbor or supervisor for help if a plate number is not certain</a:t>
            </a:r>
          </a:p>
          <a:p>
            <a:pPr marL="342900" lvl="0" indent="-342900">
              <a:spcBef>
                <a:spcPts val="600"/>
              </a:spcBef>
              <a:spcAft>
                <a:spcPts val="600"/>
              </a:spcAft>
              <a:buClr>
                <a:srgbClr val="C84B37"/>
              </a:buClr>
              <a:buFont typeface="+mj-lt"/>
              <a:buAutoNum type="arabicPeriod"/>
              <a:defRPr/>
            </a:pPr>
            <a:r>
              <a:rPr lang="en-US" dirty="0">
                <a:solidFill>
                  <a:prstClr val="black"/>
                </a:solidFill>
              </a:rPr>
              <a:t>Try to never code off an image; code-offs are lost revenue the agency cannot afford</a:t>
            </a:r>
          </a:p>
          <a:p>
            <a:pPr marL="344488" lvl="0">
              <a:spcBef>
                <a:spcPts val="600"/>
              </a:spcBef>
              <a:spcAft>
                <a:spcPts val="600"/>
              </a:spcAft>
              <a:buClr>
                <a:srgbClr val="C84B37"/>
              </a:buClr>
              <a:defRPr/>
            </a:pPr>
            <a:r>
              <a:rPr lang="en-US" b="1" dirty="0">
                <a:solidFill>
                  <a:srgbClr val="C84B37"/>
                </a:solidFill>
              </a:rPr>
              <a:t>Strike a balance between speed, accuracy, and determination; try to get as many plates as possible, but quickly decide to skip or code off an unreadable image and move on</a:t>
            </a:r>
            <a:r>
              <a:rPr lang="en-US" dirty="0">
                <a:solidFill>
                  <a:prstClr val="black"/>
                </a:solidFill>
              </a:rPr>
              <a:t> </a:t>
            </a:r>
          </a:p>
        </p:txBody>
      </p:sp>
      <p:sp>
        <p:nvSpPr>
          <p:cNvPr id="10" name="Arrow: Right 9">
            <a:extLst>
              <a:ext uri="{FF2B5EF4-FFF2-40B4-BE49-F238E27FC236}">
                <a16:creationId xmlns:a16="http://schemas.microsoft.com/office/drawing/2014/main" id="{5291EAD8-5032-487B-AE4A-9ABFCE2397EF}"/>
              </a:ext>
            </a:extLst>
          </p:cNvPr>
          <p:cNvSpPr/>
          <p:nvPr/>
        </p:nvSpPr>
        <p:spPr>
          <a:xfrm flipV="1">
            <a:off x="1860826" y="5078206"/>
            <a:ext cx="821634" cy="45719"/>
          </a:xfrm>
          <a:prstGeom prst="rightArrow">
            <a:avLst/>
          </a:prstGeom>
          <a:ln w="76200">
            <a:solidFill>
              <a:srgbClr val="C84B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4" name="Title 3">
            <a:extLst>
              <a:ext uri="{FF2B5EF4-FFF2-40B4-BE49-F238E27FC236}">
                <a16:creationId xmlns:a16="http://schemas.microsoft.com/office/drawing/2014/main" id="{86D71338-1525-4094-B5FB-1CC0EBA7F312}"/>
              </a:ext>
            </a:extLst>
          </p:cNvPr>
          <p:cNvSpPr>
            <a:spLocks noGrp="1"/>
          </p:cNvSpPr>
          <p:nvPr>
            <p:ph type="title"/>
          </p:nvPr>
        </p:nvSpPr>
        <p:spPr>
          <a:xfrm>
            <a:off x="831574" y="-3598874"/>
            <a:ext cx="10515600" cy="1325563"/>
          </a:xfrm>
        </p:spPr>
        <p:txBody>
          <a:bodyPr/>
          <a:lstStyle/>
          <a:p>
            <a:r>
              <a:rPr lang="en-US" b="1" dirty="0">
                <a:solidFill>
                  <a:prstClr val="black"/>
                </a:solidFill>
                <a:latin typeface="Ostrich Sans Medium" panose="02000508000000020004" pitchFamily="50" charset="0"/>
                <a:ea typeface="Raleway" pitchFamily="2" charset="0"/>
              </a:rPr>
              <a:t>Answer 10</a:t>
            </a:r>
            <a:br>
              <a:rPr lang="en-US" b="1" dirty="0">
                <a:solidFill>
                  <a:prstClr val="black"/>
                </a:solidFill>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45997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6EC157-40A9-4721-86AE-A7A75472A6D0}"/>
              </a:ext>
            </a:extLst>
          </p:cNvPr>
          <p:cNvSpPr>
            <a:spLocks noGrp="1"/>
          </p:cNvSpPr>
          <p:nvPr>
            <p:ph type="title"/>
          </p:nvPr>
        </p:nvSpPr>
        <p:spPr/>
        <p:txBody>
          <a:bodyPr/>
          <a:lstStyle/>
          <a:p>
            <a:r>
              <a:rPr lang="en-US" dirty="0"/>
              <a:t>Thank</a:t>
            </a:r>
            <a:r>
              <a:rPr lang="en-US" baseline="0" dirty="0"/>
              <a:t> you</a:t>
            </a:r>
            <a:endParaRPr lang="en-US" dirty="0"/>
          </a:p>
        </p:txBody>
      </p:sp>
      <p:pic>
        <p:nvPicPr>
          <p:cNvPr id="3" name="Picture Placeholder 2"/>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t="12500" b="12500"/>
          <a:stretch>
            <a:fillRect/>
          </a:stretch>
        </p:blipFill>
        <p:spPr>
          <a:xfrm>
            <a:off x="0" y="0"/>
            <a:ext cx="6096000" cy="6858000"/>
          </a:xfrm>
        </p:spPr>
      </p:pic>
      <p:sp>
        <p:nvSpPr>
          <p:cNvPr id="28" name="Rectangle 27"/>
          <p:cNvSpPr/>
          <p:nvPr/>
        </p:nvSpPr>
        <p:spPr>
          <a:xfrm>
            <a:off x="6121400" y="0"/>
            <a:ext cx="60706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Ostrich Sans Bold" panose="00000800000000000000" pitchFamily="50" charset="0"/>
            </a:endParaRPr>
          </a:p>
        </p:txBody>
      </p:sp>
      <p:sp>
        <p:nvSpPr>
          <p:cNvPr id="33" name="Rectangle 32"/>
          <p:cNvSpPr/>
          <p:nvPr/>
        </p:nvSpPr>
        <p:spPr>
          <a:xfrm>
            <a:off x="4508500" y="1638300"/>
            <a:ext cx="7288050" cy="3251200"/>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Ostrich Sans Bold" panose="00000800000000000000" pitchFamily="50" charset="0"/>
            </a:endParaRPr>
          </a:p>
        </p:txBody>
      </p:sp>
      <p:grpSp>
        <p:nvGrpSpPr>
          <p:cNvPr id="2" name="Group 1"/>
          <p:cNvGrpSpPr/>
          <p:nvPr/>
        </p:nvGrpSpPr>
        <p:grpSpPr>
          <a:xfrm>
            <a:off x="4861400" y="1997022"/>
            <a:ext cx="6755212" cy="2520000"/>
            <a:chOff x="4861400" y="1997022"/>
            <a:chExt cx="6755212" cy="2520000"/>
          </a:xfrm>
        </p:grpSpPr>
        <p:sp>
          <p:nvSpPr>
            <p:cNvPr id="29" name="Rectangle 28"/>
            <p:cNvSpPr/>
            <p:nvPr/>
          </p:nvSpPr>
          <p:spPr>
            <a:xfrm>
              <a:off x="4861400" y="1997022"/>
              <a:ext cx="2520000" cy="2520000"/>
            </a:xfrm>
            <a:prstGeom prst="rect">
              <a:avLst/>
            </a:prstGeom>
            <a:solidFill>
              <a:srgbClr val="A14B36">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Ostrich Sans Bold" panose="00000800000000000000" pitchFamily="50" charset="0"/>
              </a:endParaRPr>
            </a:p>
          </p:txBody>
        </p:sp>
        <p:sp>
          <p:nvSpPr>
            <p:cNvPr id="32" name="Rectangle 31"/>
            <p:cNvSpPr/>
            <p:nvPr/>
          </p:nvSpPr>
          <p:spPr>
            <a:xfrm>
              <a:off x="5387500" y="2323323"/>
              <a:ext cx="6229112" cy="1922106"/>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Ostrich Sans Bold" panose="00000800000000000000" pitchFamily="50" charset="0"/>
              </a:endParaRPr>
            </a:p>
          </p:txBody>
        </p:sp>
      </p:grpSp>
      <p:sp>
        <p:nvSpPr>
          <p:cNvPr id="30" name="TextBox 29"/>
          <p:cNvSpPr txBox="1"/>
          <p:nvPr/>
        </p:nvSpPr>
        <p:spPr>
          <a:xfrm>
            <a:off x="4199856" y="2648610"/>
            <a:ext cx="5900251" cy="1323439"/>
          </a:xfrm>
          <a:prstGeom prst="rect">
            <a:avLst/>
          </a:prstGeom>
          <a:noFill/>
        </p:spPr>
        <p:txBody>
          <a:bodyPr wrap="square" rtlCol="0">
            <a:spAutoFit/>
          </a:bodyPr>
          <a:lstStyle/>
          <a:p>
            <a:pPr algn="r"/>
            <a:r>
              <a:rPr lang="en-US" sz="8000" dirty="0">
                <a:solidFill>
                  <a:srgbClr val="DAA600"/>
                </a:solidFill>
                <a:latin typeface="Ostrich Sans Bold" panose="00000800000000000000" pitchFamily="50" charset="0"/>
                <a:ea typeface="Fira Sans SemiBold" panose="020B0603050000020004" pitchFamily="34" charset="0"/>
              </a:rPr>
              <a:t>Thank You!</a:t>
            </a:r>
            <a:endParaRPr lang="en-GB" sz="8000" dirty="0">
              <a:solidFill>
                <a:srgbClr val="DAA600"/>
              </a:solidFill>
              <a:latin typeface="Ostrich Sans Bold" panose="00000800000000000000" pitchFamily="50" charset="0"/>
              <a:ea typeface="Fira Sans SemiBold" panose="020B0603050000020004" pitchFamily="34" charset="0"/>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Tree>
    <p:extLst>
      <p:ext uri="{BB962C8B-B14F-4D97-AF65-F5344CB8AC3E}">
        <p14:creationId xmlns:p14="http://schemas.microsoft.com/office/powerpoint/2010/main" val="3921594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Image enhancement</a:t>
            </a:r>
          </a:p>
        </p:txBody>
      </p:sp>
      <p:sp>
        <p:nvSpPr>
          <p:cNvPr id="2" name="Rectangle 1">
            <a:extLst>
              <a:ext uri="{FF2B5EF4-FFF2-40B4-BE49-F238E27FC236}">
                <a16:creationId xmlns:a16="http://schemas.microsoft.com/office/drawing/2014/main" id="{F1D6799A-47C7-4A83-91D4-FCD9103496F4}"/>
              </a:ext>
            </a:extLst>
          </p:cNvPr>
          <p:cNvSpPr/>
          <p:nvPr/>
        </p:nvSpPr>
        <p:spPr>
          <a:xfrm>
            <a:off x="162084" y="1618873"/>
            <a:ext cx="5950223" cy="4355038"/>
          </a:xfrm>
          <a:prstGeom prst="rect">
            <a:avLst/>
          </a:prstGeom>
        </p:spPr>
        <p:txBody>
          <a:bodyPr wrap="square">
            <a:spAutoFit/>
          </a:bodyPr>
          <a:lstStyle/>
          <a:p>
            <a:pPr marL="285750" indent="-285750">
              <a:buClr>
                <a:srgbClr val="DAA600"/>
              </a:buClr>
              <a:buFont typeface="Wingdings" panose="05000000000000000000" pitchFamily="2" charset="2"/>
              <a:buChar char="§"/>
            </a:pPr>
            <a:endParaRPr lang="en-US" dirty="0"/>
          </a:p>
          <a:p>
            <a:pPr marL="285750" indent="-285750">
              <a:buClr>
                <a:srgbClr val="DAA600"/>
              </a:buClr>
              <a:buFont typeface="Wingdings" panose="05000000000000000000" pitchFamily="2" charset="2"/>
              <a:buChar char="§"/>
            </a:pPr>
            <a:endParaRPr lang="en-US" dirty="0"/>
          </a:p>
          <a:p>
            <a:pPr marL="285750" indent="-285750">
              <a:buClr>
                <a:srgbClr val="DAA600"/>
              </a:buClr>
              <a:buFont typeface="Wingdings" panose="05000000000000000000" pitchFamily="2" charset="2"/>
              <a:buChar char="§"/>
            </a:pPr>
            <a:endParaRPr lang="en-US" dirty="0"/>
          </a:p>
          <a:p>
            <a:pPr marL="285750" indent="-285750">
              <a:buClr>
                <a:srgbClr val="DAA600"/>
              </a:buClr>
              <a:buFont typeface="Wingdings" panose="05000000000000000000" pitchFamily="2" charset="2"/>
              <a:buChar char="§"/>
            </a:pPr>
            <a:endParaRPr lang="en-US" dirty="0"/>
          </a:p>
          <a:p>
            <a:pPr marL="285750" indent="-285750">
              <a:buClr>
                <a:srgbClr val="DAA600"/>
              </a:buClr>
              <a:buFont typeface="Wingdings" panose="05000000000000000000" pitchFamily="2" charset="2"/>
              <a:buChar char="§"/>
            </a:pPr>
            <a:endParaRPr lang="en-US" dirty="0"/>
          </a:p>
          <a:p>
            <a:pPr marL="285750" indent="-285750">
              <a:buClr>
                <a:srgbClr val="DAA600"/>
              </a:buClr>
              <a:buFont typeface="Wingdings" panose="05000000000000000000" pitchFamily="2" charset="2"/>
              <a:buChar char="§"/>
            </a:pPr>
            <a:endParaRPr lang="en-US" dirty="0"/>
          </a:p>
          <a:p>
            <a:pPr marL="285750" indent="-285750">
              <a:buClr>
                <a:srgbClr val="DAA600"/>
              </a:buClr>
              <a:buFont typeface="Wingdings" panose="05000000000000000000" pitchFamily="2" charset="2"/>
              <a:buChar char="§"/>
            </a:pPr>
            <a:endParaRPr lang="en-US" dirty="0"/>
          </a:p>
          <a:p>
            <a:pPr marL="285750" indent="-285750">
              <a:spcBef>
                <a:spcPts val="600"/>
              </a:spcBef>
              <a:spcAft>
                <a:spcPts val="600"/>
              </a:spcAft>
              <a:buClr>
                <a:srgbClr val="DAA600"/>
              </a:buClr>
              <a:buFont typeface="Wingdings" panose="05000000000000000000" pitchFamily="2" charset="2"/>
              <a:buChar char="§"/>
            </a:pPr>
            <a:r>
              <a:rPr lang="en-US" dirty="0"/>
              <a:t>The Image Processing service includes image enhancement functions that help improve image quality.</a:t>
            </a:r>
          </a:p>
          <a:p>
            <a:pPr marL="285750" indent="-285750">
              <a:spcBef>
                <a:spcPts val="600"/>
              </a:spcBef>
              <a:spcAft>
                <a:spcPts val="600"/>
              </a:spcAft>
              <a:buClr>
                <a:srgbClr val="DAA600"/>
              </a:buClr>
              <a:buFont typeface="Wingdings" panose="05000000000000000000" pitchFamily="2" charset="2"/>
              <a:buChar char="§"/>
            </a:pPr>
            <a:r>
              <a:rPr lang="en-US" dirty="0"/>
              <a:t>If you can't read it, but someone else might be better at identifying the characters, you can return an image to the queue by pressing Enter instead of entering a plate.</a:t>
            </a:r>
          </a:p>
          <a:p>
            <a:pPr marL="285750" indent="-285750">
              <a:spcBef>
                <a:spcPts val="600"/>
              </a:spcBef>
              <a:spcAft>
                <a:spcPts val="600"/>
              </a:spcAft>
              <a:buClr>
                <a:srgbClr val="DAA600"/>
              </a:buClr>
              <a:buFont typeface="Wingdings" panose="05000000000000000000" pitchFamily="2" charset="2"/>
              <a:buChar char="§"/>
            </a:pPr>
            <a:r>
              <a:rPr lang="en-US" dirty="0"/>
              <a:t>If the image is incomplete, or the vehicle does not have a license plate, you can 'code off' the image .</a:t>
            </a:r>
          </a:p>
        </p:txBody>
      </p:sp>
      <p:pic>
        <p:nvPicPr>
          <p:cNvPr id="11" name="Picture 6" descr="D:\data\Florida\lee cty\Graphics\Florida Pics\Codeoff Samples\high.jpg">
            <a:extLst>
              <a:ext uri="{FF2B5EF4-FFF2-40B4-BE49-F238E27FC236}">
                <a16:creationId xmlns:a16="http://schemas.microsoft.com/office/drawing/2014/main" id="{477F3531-5C6E-4F7F-AFDC-7A1BFD46D501}"/>
              </a:ext>
            </a:extLst>
          </p:cNvPr>
          <p:cNvPicPr>
            <a:picLocks noChangeAspect="1" noChangeArrowheads="1"/>
          </p:cNvPicPr>
          <p:nvPr/>
        </p:nvPicPr>
        <p:blipFill>
          <a:blip r:embed="rId3" cstate="screen"/>
          <a:srcRect/>
          <a:stretch>
            <a:fillRect/>
          </a:stretch>
        </p:blipFill>
        <p:spPr bwMode="auto">
          <a:xfrm>
            <a:off x="6275749" y="1548335"/>
            <a:ext cx="1375797" cy="560832"/>
          </a:xfrm>
          <a:prstGeom prst="rect">
            <a:avLst/>
          </a:prstGeom>
          <a:noFill/>
        </p:spPr>
      </p:pic>
      <p:sp>
        <p:nvSpPr>
          <p:cNvPr id="13" name="Content Placeholder 1">
            <a:extLst>
              <a:ext uri="{FF2B5EF4-FFF2-40B4-BE49-F238E27FC236}">
                <a16:creationId xmlns:a16="http://schemas.microsoft.com/office/drawing/2014/main" id="{5CD33581-D15E-4454-81C7-8C131C975662}"/>
              </a:ext>
            </a:extLst>
          </p:cNvPr>
          <p:cNvSpPr txBox="1">
            <a:spLocks/>
          </p:cNvSpPr>
          <p:nvPr/>
        </p:nvSpPr>
        <p:spPr>
          <a:xfrm>
            <a:off x="7620168" y="1562707"/>
            <a:ext cx="3682454" cy="508173"/>
          </a:xfrm>
          <a:prstGeom prst="rect">
            <a:avLst/>
          </a:prstGeom>
        </p:spPr>
        <p:txBody>
          <a:bodyPr/>
          <a:lstStyle/>
          <a:p>
            <a:pPr marL="342900" indent="-342900" defTabSz="457200">
              <a:spcBef>
                <a:spcPct val="20000"/>
              </a:spcBef>
              <a:buClr>
                <a:srgbClr val="A70E19"/>
              </a:buClr>
              <a:defRPr/>
            </a:pPr>
            <a:r>
              <a:rPr lang="en-US" sz="2400" dirty="0">
                <a:solidFill>
                  <a:prstClr val="black"/>
                </a:solidFill>
                <a:latin typeface="+mj-lt"/>
                <a:cs typeface="Arial"/>
              </a:rPr>
              <a:t>64 – Camera Too Low</a:t>
            </a:r>
          </a:p>
        </p:txBody>
      </p:sp>
      <p:pic>
        <p:nvPicPr>
          <p:cNvPr id="18" name="Picture 17" descr="A dog sitting on a desk&#10;&#10;Description automatically generated">
            <a:extLst>
              <a:ext uri="{FF2B5EF4-FFF2-40B4-BE49-F238E27FC236}">
                <a16:creationId xmlns:a16="http://schemas.microsoft.com/office/drawing/2014/main" id="{475959B5-F601-42C2-8EA0-4DF109EBA5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611"/>
          <a:stretch/>
        </p:blipFill>
        <p:spPr>
          <a:xfrm>
            <a:off x="4381004" y="1515829"/>
            <a:ext cx="1714500" cy="1906268"/>
          </a:xfrm>
          <a:prstGeom prst="rect">
            <a:avLst/>
          </a:prstGeom>
          <a:effectLst>
            <a:softEdge rad="12700"/>
          </a:effectLst>
        </p:spPr>
      </p:pic>
      <p:sp>
        <p:nvSpPr>
          <p:cNvPr id="19" name="Rectangle 18">
            <a:extLst>
              <a:ext uri="{FF2B5EF4-FFF2-40B4-BE49-F238E27FC236}">
                <a16:creationId xmlns:a16="http://schemas.microsoft.com/office/drawing/2014/main" id="{2FC4D63C-C0EB-42C4-BEA9-A986A605B2BC}"/>
              </a:ext>
            </a:extLst>
          </p:cNvPr>
          <p:cNvSpPr/>
          <p:nvPr/>
        </p:nvSpPr>
        <p:spPr>
          <a:xfrm>
            <a:off x="1263513" y="2087422"/>
            <a:ext cx="3041217" cy="461665"/>
          </a:xfrm>
          <a:prstGeom prst="rect">
            <a:avLst/>
          </a:prstGeom>
        </p:spPr>
        <p:txBody>
          <a:bodyPr wrap="none">
            <a:spAutoFit/>
          </a:bodyPr>
          <a:lstStyle/>
          <a:p>
            <a:pPr>
              <a:spcAft>
                <a:spcPts val="600"/>
              </a:spcAft>
            </a:pPr>
            <a:r>
              <a:rPr lang="en-US" sz="2400" dirty="0"/>
              <a:t>What if I can’t read it?</a:t>
            </a:r>
          </a:p>
        </p:txBody>
      </p:sp>
      <p:pic>
        <p:nvPicPr>
          <p:cNvPr id="4" name="Picture 3" descr="A screenshot of a computer screen&#10;&#10;Description automatically generated">
            <a:extLst>
              <a:ext uri="{FF2B5EF4-FFF2-40B4-BE49-F238E27FC236}">
                <a16:creationId xmlns:a16="http://schemas.microsoft.com/office/drawing/2014/main" id="{B117D0B8-4A7E-42BB-AD97-E3CD526DE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5382" y="2302855"/>
            <a:ext cx="4937760" cy="660503"/>
          </a:xfrm>
          <a:prstGeom prst="rect">
            <a:avLst/>
          </a:prstGeom>
        </p:spPr>
      </p:pic>
      <p:pic>
        <p:nvPicPr>
          <p:cNvPr id="6" name="Picture 5" descr="A car parked on the side of a road&#10;&#10;Description automatically generated">
            <a:extLst>
              <a:ext uri="{FF2B5EF4-FFF2-40B4-BE49-F238E27FC236}">
                <a16:creationId xmlns:a16="http://schemas.microsoft.com/office/drawing/2014/main" id="{A528900F-7064-4E97-80C1-6961CD4E3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749" y="3469869"/>
            <a:ext cx="3931920" cy="2774490"/>
          </a:xfrm>
          <a:prstGeom prst="rect">
            <a:avLst/>
          </a:prstGeom>
        </p:spPr>
      </p:pic>
      <p:sp>
        <p:nvSpPr>
          <p:cNvPr id="7" name="TextBox 6">
            <a:extLst>
              <a:ext uri="{FF2B5EF4-FFF2-40B4-BE49-F238E27FC236}">
                <a16:creationId xmlns:a16="http://schemas.microsoft.com/office/drawing/2014/main" id="{E047B305-C9C7-4944-95BF-F0559D50240D}"/>
              </a:ext>
            </a:extLst>
          </p:cNvPr>
          <p:cNvSpPr txBox="1"/>
          <p:nvPr/>
        </p:nvSpPr>
        <p:spPr>
          <a:xfrm>
            <a:off x="7734999" y="3059668"/>
            <a:ext cx="1013419" cy="369332"/>
          </a:xfrm>
          <a:prstGeom prst="rect">
            <a:avLst/>
          </a:prstGeom>
          <a:noFill/>
        </p:spPr>
        <p:txBody>
          <a:bodyPr wrap="none" rtlCol="0">
            <a:spAutoFit/>
          </a:bodyPr>
          <a:lstStyle/>
          <a:p>
            <a:r>
              <a:rPr lang="en-US" dirty="0">
                <a:latin typeface="+mj-lt"/>
              </a:rPr>
              <a:t>Equalize</a:t>
            </a:r>
          </a:p>
        </p:txBody>
      </p:sp>
      <p:sp>
        <p:nvSpPr>
          <p:cNvPr id="3" name="Title 2">
            <a:extLst>
              <a:ext uri="{FF2B5EF4-FFF2-40B4-BE49-F238E27FC236}">
                <a16:creationId xmlns:a16="http://schemas.microsoft.com/office/drawing/2014/main" id="{A11A3391-E856-4D9A-BAA1-F83DD05924A8}"/>
              </a:ext>
            </a:extLst>
          </p:cNvPr>
          <p:cNvSpPr>
            <a:spLocks noGrp="1"/>
          </p:cNvSpPr>
          <p:nvPr>
            <p:ph type="title"/>
          </p:nvPr>
        </p:nvSpPr>
        <p:spPr>
          <a:xfrm>
            <a:off x="787022" y="-2008719"/>
            <a:ext cx="10515600" cy="1325563"/>
          </a:xfrm>
        </p:spPr>
        <p:txBody>
          <a:bodyPr/>
          <a:lstStyle/>
          <a:p>
            <a:r>
              <a:rPr lang="en-US" dirty="0"/>
              <a:t>Image Enhancement</a:t>
            </a:r>
          </a:p>
        </p:txBody>
      </p:sp>
    </p:spTree>
    <p:extLst>
      <p:ext uri="{BB962C8B-B14F-4D97-AF65-F5344CB8AC3E}">
        <p14:creationId xmlns:p14="http://schemas.microsoft.com/office/powerpoint/2010/main" val="335908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Login to the tps system</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5867424" cy="4739759"/>
          </a:xfrm>
          <a:prstGeom prst="rect">
            <a:avLst/>
          </a:prstGeom>
        </p:spPr>
        <p:txBody>
          <a:bodyPr wrap="square">
            <a:spAutoFit/>
          </a:bodyPr>
          <a:lstStyle/>
          <a:p>
            <a:pPr marL="285750" indent="-285750">
              <a:buClr>
                <a:srgbClr val="DAA600"/>
              </a:buClr>
              <a:buFont typeface="Wingdings" panose="05000000000000000000" pitchFamily="2" charset="2"/>
              <a:buChar char="§"/>
            </a:pPr>
            <a:endParaRPr lang="en-US" dirty="0"/>
          </a:p>
          <a:p>
            <a:pPr>
              <a:spcBef>
                <a:spcPts val="600"/>
              </a:spcBef>
              <a:spcAft>
                <a:spcPts val="600"/>
              </a:spcAft>
              <a:buClr>
                <a:srgbClr val="DAA600"/>
              </a:buClr>
            </a:pPr>
            <a:r>
              <a:rPr lang="en-US" dirty="0"/>
              <a:t>The TPS Image Processing works from the TPS System. So, the first step is to login to TPS using the username and password assigned to you.</a:t>
            </a:r>
          </a:p>
          <a:p>
            <a:pPr marL="285750" indent="-285750">
              <a:spcBef>
                <a:spcPts val="600"/>
              </a:spcBef>
              <a:spcAft>
                <a:spcPts val="600"/>
              </a:spcAft>
              <a:buClr>
                <a:srgbClr val="DAA600"/>
              </a:buClr>
              <a:buFont typeface="Wingdings" panose="05000000000000000000" pitchFamily="2" charset="2"/>
              <a:buChar char="§"/>
            </a:pPr>
            <a:r>
              <a:rPr lang="en-US" dirty="0"/>
              <a:t>Open a browser to the URL for the TPS application.</a:t>
            </a:r>
          </a:p>
          <a:p>
            <a:pPr marL="285750" indent="-285750">
              <a:spcBef>
                <a:spcPts val="600"/>
              </a:spcBef>
              <a:spcAft>
                <a:spcPts val="600"/>
              </a:spcAft>
              <a:buClr>
                <a:srgbClr val="DAA600"/>
              </a:buClr>
              <a:buFont typeface="Wingdings" panose="05000000000000000000" pitchFamily="2" charset="2"/>
              <a:buChar char="§"/>
            </a:pPr>
            <a:r>
              <a:rPr lang="en-US" dirty="0"/>
              <a:t>The login page opens with the cursor in the Username field.</a:t>
            </a:r>
          </a:p>
          <a:p>
            <a:pPr marL="285750" indent="-285750">
              <a:spcBef>
                <a:spcPts val="600"/>
              </a:spcBef>
              <a:spcAft>
                <a:spcPts val="600"/>
              </a:spcAft>
              <a:buClr>
                <a:srgbClr val="DAA600"/>
              </a:buClr>
              <a:buFont typeface="Wingdings" panose="05000000000000000000" pitchFamily="2" charset="2"/>
              <a:buChar char="§"/>
            </a:pPr>
            <a:r>
              <a:rPr lang="en-US" dirty="0"/>
              <a:t>Enter your username and password in their respective fields and click Log In.</a:t>
            </a:r>
          </a:p>
          <a:p>
            <a:pPr marL="285750" indent="-285750">
              <a:spcBef>
                <a:spcPts val="600"/>
              </a:spcBef>
              <a:spcAft>
                <a:spcPts val="600"/>
              </a:spcAft>
              <a:buClr>
                <a:srgbClr val="DAA600"/>
              </a:buClr>
              <a:buFont typeface="Wingdings" panose="05000000000000000000" pitchFamily="2" charset="2"/>
              <a:buChar char="§"/>
            </a:pPr>
            <a:r>
              <a:rPr lang="en-US" dirty="0"/>
              <a:t>A Search page appears. (next slide)</a:t>
            </a:r>
          </a:p>
          <a:p>
            <a:pPr marL="742950" lvl="1" indent="-285750">
              <a:buClr>
                <a:srgbClr val="A14B36"/>
              </a:buClr>
              <a:buFont typeface="Wingdings" panose="05000000000000000000" pitchFamily="2" charset="2"/>
              <a:buChar char="§"/>
            </a:pPr>
            <a:endParaRPr lang="en-US" dirty="0"/>
          </a:p>
          <a:p>
            <a:pPr marL="742950" lvl="1" indent="-285750">
              <a:buClr>
                <a:srgbClr val="A14B36"/>
              </a:buClr>
              <a:buFont typeface="Wingdings" panose="05000000000000000000" pitchFamily="2" charset="2"/>
              <a:buChar char="§"/>
            </a:pPr>
            <a:endParaRPr lang="en-US" dirty="0"/>
          </a:p>
          <a:p>
            <a:pPr marL="742950" lvl="1" indent="-285750">
              <a:buClr>
                <a:srgbClr val="A14B36"/>
              </a:buClr>
              <a:buFont typeface="Wingdings" panose="05000000000000000000" pitchFamily="2" charset="2"/>
              <a:buChar char="§"/>
            </a:pPr>
            <a:endParaRPr lang="en-US" dirty="0"/>
          </a:p>
          <a:p>
            <a:pPr>
              <a:buClr>
                <a:srgbClr val="DAA600"/>
              </a:buClr>
            </a:pPr>
            <a:endParaRPr lang="en-US" dirty="0"/>
          </a:p>
        </p:txBody>
      </p:sp>
      <p:pic>
        <p:nvPicPr>
          <p:cNvPr id="5" name="Picture 4" descr="A view of a mountain&#10;&#10;Description automatically generated">
            <a:extLst>
              <a:ext uri="{FF2B5EF4-FFF2-40B4-BE49-F238E27FC236}">
                <a16:creationId xmlns:a16="http://schemas.microsoft.com/office/drawing/2014/main" id="{70EE0C72-B4F9-4EE9-964C-2E23E11349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307" y="446645"/>
            <a:ext cx="5486400" cy="3973808"/>
          </a:xfrm>
          <a:prstGeom prst="rect">
            <a:avLst/>
          </a:prstGeom>
          <a:ln w="6350">
            <a:solidFill>
              <a:schemeClr val="tx1"/>
            </a:solidFill>
          </a:ln>
        </p:spPr>
      </p:pic>
      <p:pic>
        <p:nvPicPr>
          <p:cNvPr id="8" name="Picture 7" descr="A screenshot of a cell phone&#10;&#10;Description automatically generated">
            <a:extLst>
              <a:ext uri="{FF2B5EF4-FFF2-40B4-BE49-F238E27FC236}">
                <a16:creationId xmlns:a16="http://schemas.microsoft.com/office/drawing/2014/main" id="{C0F77BF6-8468-47C5-984C-2E82509D0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6635" y="2700253"/>
            <a:ext cx="2743200" cy="3096539"/>
          </a:xfrm>
          <a:prstGeom prst="rect">
            <a:avLst/>
          </a:prstGeom>
          <a:ln w="6350">
            <a:solidFill>
              <a:schemeClr val="tx1"/>
            </a:solidFill>
          </a:ln>
        </p:spPr>
      </p:pic>
      <p:sp>
        <p:nvSpPr>
          <p:cNvPr id="2" name="Title 1">
            <a:extLst>
              <a:ext uri="{FF2B5EF4-FFF2-40B4-BE49-F238E27FC236}">
                <a16:creationId xmlns:a16="http://schemas.microsoft.com/office/drawing/2014/main" id="{8A108CA7-E406-417F-BFB6-913B104CC0B7}"/>
              </a:ext>
            </a:extLst>
          </p:cNvPr>
          <p:cNvSpPr>
            <a:spLocks noGrp="1"/>
          </p:cNvSpPr>
          <p:nvPr>
            <p:ph type="title"/>
          </p:nvPr>
        </p:nvSpPr>
        <p:spPr>
          <a:xfrm>
            <a:off x="1083107" y="-2033386"/>
            <a:ext cx="10515600" cy="1325563"/>
          </a:xfrm>
        </p:spPr>
        <p:txBody>
          <a:bodyPr/>
          <a:lstStyle/>
          <a:p>
            <a:r>
              <a:rPr lang="en-US" b="1" dirty="0">
                <a:latin typeface="Ostrich Sans Medium" panose="02000508000000020004" pitchFamily="50" charset="0"/>
                <a:ea typeface="Raleway" pitchFamily="2" charset="0"/>
              </a:rPr>
              <a:t>Login to the TPS system</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4453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extBox 384"/>
          <p:cNvSpPr txBox="1"/>
          <p:nvPr/>
        </p:nvSpPr>
        <p:spPr>
          <a:xfrm>
            <a:off x="162085" y="31147"/>
            <a:ext cx="4886993" cy="830997"/>
          </a:xfrm>
          <a:prstGeom prst="rect">
            <a:avLst/>
          </a:prstGeom>
          <a:noFill/>
        </p:spPr>
        <p:txBody>
          <a:bodyPr wrap="square" rtlCol="0">
            <a:spAutoFit/>
          </a:bodyPr>
          <a:lstStyle/>
          <a:p>
            <a:pPr lvl="0">
              <a:defRPr/>
            </a:pPr>
            <a:r>
              <a:rPr lang="en-US" sz="4800" b="1" dirty="0">
                <a:solidFill>
                  <a:srgbClr val="DAA600"/>
                </a:solidFill>
                <a:latin typeface="Ostrich Sans Medium" panose="02000508000000020004" pitchFamily="50" charset="0"/>
                <a:ea typeface="Raleway" pitchFamily="2" charset="0"/>
              </a:rPr>
              <a:t>TPS </a:t>
            </a:r>
            <a:r>
              <a:rPr kumimoji="0" lang="en-US" sz="4800" b="1" i="0" u="none" strike="noStrike" kern="1200" cap="none" spc="0" normalizeH="0" baseline="0" noProof="0" dirty="0">
                <a:ln>
                  <a:noFill/>
                </a:ln>
                <a:solidFill>
                  <a:srgbClr val="DAA600"/>
                </a:solidFill>
                <a:effectLst/>
                <a:uLnTx/>
                <a:uFillTx/>
                <a:latin typeface="Ostrich Sans Medium" panose="02000508000000020004" pitchFamily="50" charset="0"/>
                <a:ea typeface="Raleway" pitchFamily="2" charset="0"/>
                <a:cs typeface="+mn-cs"/>
              </a:rPr>
              <a:t>Image processing</a:t>
            </a:r>
          </a:p>
        </p:txBody>
      </p:sp>
      <p:cxnSp>
        <p:nvCxnSpPr>
          <p:cNvPr id="386" name="Straight Connector 385"/>
          <p:cNvCxnSpPr/>
          <p:nvPr/>
        </p:nvCxnSpPr>
        <p:spPr>
          <a:xfrm flipH="1">
            <a:off x="-13312" y="6112967"/>
            <a:ext cx="90866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87" name="Picture 386"/>
          <p:cNvPicPr>
            <a:picLocks noChangeAspect="1"/>
          </p:cNvPicPr>
          <p:nvPr/>
        </p:nvPicPr>
        <p:blipFill rotWithShape="1">
          <a:blip r:embed="rId3"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388" name="TextBox 387"/>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image processing screen</a:t>
            </a:r>
            <a:endParaRPr lang="en-US" sz="3200" b="1" dirty="0">
              <a:highlight>
                <a:srgbClr val="FFFF00"/>
              </a:highlight>
              <a:latin typeface="Ostrich Sans Medium" panose="02000508000000020004" pitchFamily="50" charset="0"/>
              <a:ea typeface="Raleway" pitchFamily="2" charset="0"/>
            </a:endParaRPr>
          </a:p>
        </p:txBody>
      </p:sp>
      <p:sp>
        <p:nvSpPr>
          <p:cNvPr id="71" name="Rectangle 70">
            <a:extLst>
              <a:ext uri="{FF2B5EF4-FFF2-40B4-BE49-F238E27FC236}">
                <a16:creationId xmlns:a16="http://schemas.microsoft.com/office/drawing/2014/main" id="{9D91CC09-984D-4479-8072-620C8CD10E4B}"/>
              </a:ext>
            </a:extLst>
          </p:cNvPr>
          <p:cNvSpPr/>
          <p:nvPr/>
        </p:nvSpPr>
        <p:spPr>
          <a:xfrm>
            <a:off x="162084" y="1597894"/>
            <a:ext cx="3952508" cy="2139047"/>
          </a:xfrm>
          <a:prstGeom prst="rect">
            <a:avLst/>
          </a:prstGeom>
        </p:spPr>
        <p:txBody>
          <a:bodyPr wrap="square">
            <a:spAutoFit/>
          </a:bodyPr>
          <a:lstStyle/>
          <a:p>
            <a:pPr marL="285750" indent="-285750">
              <a:spcBef>
                <a:spcPts val="600"/>
              </a:spcBef>
              <a:spcAft>
                <a:spcPts val="600"/>
              </a:spcAft>
              <a:buClr>
                <a:srgbClr val="DAA600"/>
              </a:buClr>
              <a:buFont typeface="Wingdings" panose="05000000000000000000" pitchFamily="2" charset="2"/>
              <a:buChar char="§"/>
            </a:pPr>
            <a:r>
              <a:rPr lang="en-US" dirty="0"/>
              <a:t>On the Search page header, click </a:t>
            </a:r>
            <a:r>
              <a:rPr lang="en-US" b="1" dirty="0"/>
              <a:t>Audit</a:t>
            </a:r>
            <a:r>
              <a:rPr lang="en-US" dirty="0"/>
              <a:t>.</a:t>
            </a:r>
          </a:p>
          <a:p>
            <a:pPr marL="285750" indent="-285750">
              <a:spcBef>
                <a:spcPts val="600"/>
              </a:spcBef>
              <a:spcAft>
                <a:spcPts val="600"/>
              </a:spcAft>
              <a:buClr>
                <a:srgbClr val="DAA600"/>
              </a:buClr>
              <a:buFont typeface="Wingdings" panose="05000000000000000000" pitchFamily="2" charset="2"/>
              <a:buChar char="§"/>
            </a:pPr>
            <a:r>
              <a:rPr lang="en-US" dirty="0"/>
              <a:t>Image Processing screen displays.</a:t>
            </a:r>
          </a:p>
          <a:p>
            <a:pPr marL="285750" lvl="0" indent="-285750">
              <a:spcBef>
                <a:spcPts val="600"/>
              </a:spcBef>
              <a:spcAft>
                <a:spcPts val="600"/>
              </a:spcAft>
              <a:buClr>
                <a:srgbClr val="DAA600"/>
              </a:buClr>
              <a:buFont typeface="Wingdings" panose="05000000000000000000" pitchFamily="2" charset="2"/>
              <a:buChar char="§"/>
            </a:pPr>
            <a:endParaRPr lang="en-US" dirty="0">
              <a:solidFill>
                <a:prstClr val="black"/>
              </a:solidFill>
            </a:endParaRPr>
          </a:p>
          <a:p>
            <a:pPr>
              <a:buClr>
                <a:srgbClr val="DAA600"/>
              </a:buClr>
            </a:pPr>
            <a:endParaRPr lang="en-US" dirty="0"/>
          </a:p>
          <a:p>
            <a:pPr>
              <a:buClr>
                <a:srgbClr val="DAA600"/>
              </a:buClr>
            </a:pPr>
            <a:endParaRPr lang="en-US" dirty="0"/>
          </a:p>
        </p:txBody>
      </p:sp>
      <p:pic>
        <p:nvPicPr>
          <p:cNvPr id="4" name="Picture 3" descr="A screenshot of a cell phone&#10;&#10;Description automatically generated">
            <a:extLst>
              <a:ext uri="{FF2B5EF4-FFF2-40B4-BE49-F238E27FC236}">
                <a16:creationId xmlns:a16="http://schemas.microsoft.com/office/drawing/2014/main" id="{1C712298-8DE8-4FD3-B299-8EF7869FD527}"/>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459145" y="689501"/>
            <a:ext cx="7498080" cy="300453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D0B7B37A-8545-44DA-B53B-EF6531290331}"/>
              </a:ext>
            </a:extLst>
          </p:cNvPr>
          <p:cNvSpPr txBox="1"/>
          <p:nvPr/>
        </p:nvSpPr>
        <p:spPr>
          <a:xfrm>
            <a:off x="6846217" y="4696636"/>
            <a:ext cx="2700545" cy="369332"/>
          </a:xfrm>
          <a:prstGeom prst="rect">
            <a:avLst/>
          </a:prstGeom>
          <a:noFill/>
        </p:spPr>
        <p:txBody>
          <a:bodyPr wrap="square" rtlCol="0">
            <a:spAutoFit/>
          </a:bodyPr>
          <a:lstStyle/>
          <a:p>
            <a:r>
              <a:rPr lang="en-US" dirty="0">
                <a:solidFill>
                  <a:srgbClr val="C84B37"/>
                </a:solidFill>
                <a:latin typeface="+mj-lt"/>
              </a:rPr>
              <a:t>Image Processing Screen</a:t>
            </a:r>
          </a:p>
        </p:txBody>
      </p:sp>
      <p:pic>
        <p:nvPicPr>
          <p:cNvPr id="10" name="Picture 9" descr="A screenshot of a cell phone&#10;&#10;Description automatically generated">
            <a:extLst>
              <a:ext uri="{FF2B5EF4-FFF2-40B4-BE49-F238E27FC236}">
                <a16:creationId xmlns:a16="http://schemas.microsoft.com/office/drawing/2014/main" id="{7D6CDF0E-7C02-4B2A-A29D-448B1CF586F1}"/>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392858" y="3698551"/>
            <a:ext cx="6858000" cy="2272298"/>
          </a:xfrm>
          <a:prstGeom prst="rect">
            <a:avLst/>
          </a:prstGeom>
          <a:ln w="6350">
            <a:solidFill>
              <a:schemeClr val="tx1"/>
            </a:solidFill>
          </a:ln>
          <a:scene3d>
            <a:camera prst="perspectiveRight"/>
            <a:lightRig rig="threePt" dir="t"/>
          </a:scene3d>
        </p:spPr>
      </p:pic>
      <p:sp>
        <p:nvSpPr>
          <p:cNvPr id="2" name="Title 1">
            <a:extLst>
              <a:ext uri="{FF2B5EF4-FFF2-40B4-BE49-F238E27FC236}">
                <a16:creationId xmlns:a16="http://schemas.microsoft.com/office/drawing/2014/main" id="{E7DC33BB-0480-446C-9689-463304CFE949}"/>
              </a:ext>
            </a:extLst>
          </p:cNvPr>
          <p:cNvSpPr>
            <a:spLocks noGrp="1"/>
          </p:cNvSpPr>
          <p:nvPr>
            <p:ph type="title"/>
          </p:nvPr>
        </p:nvSpPr>
        <p:spPr>
          <a:xfrm>
            <a:off x="895350" y="-2129793"/>
            <a:ext cx="10515600" cy="1325563"/>
          </a:xfrm>
        </p:spPr>
        <p:txBody>
          <a:bodyPr/>
          <a:lstStyle/>
          <a:p>
            <a:r>
              <a:rPr lang="en-US" b="1" dirty="0">
                <a:latin typeface="Ostrich Sans Medium" panose="02000508000000020004" pitchFamily="50" charset="0"/>
                <a:ea typeface="Raleway" pitchFamily="2" charset="0"/>
              </a:rPr>
              <a:t>Image processing screen</a:t>
            </a:r>
            <a:br>
              <a:rPr lang="en-US" b="1" dirty="0">
                <a:highlight>
                  <a:srgbClr val="FFFF00"/>
                </a:highlight>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922458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Opening image review screen</a:t>
            </a:r>
          </a:p>
        </p:txBody>
      </p:sp>
      <p:sp>
        <p:nvSpPr>
          <p:cNvPr id="11" name="Rectangle 10">
            <a:extLst>
              <a:ext uri="{FF2B5EF4-FFF2-40B4-BE49-F238E27FC236}">
                <a16:creationId xmlns:a16="http://schemas.microsoft.com/office/drawing/2014/main" id="{8EE682BA-DC9E-4DE6-A5D1-A6C2ACA84700}"/>
              </a:ext>
            </a:extLst>
          </p:cNvPr>
          <p:cNvSpPr/>
          <p:nvPr/>
        </p:nvSpPr>
        <p:spPr>
          <a:xfrm>
            <a:off x="9444842" y="2128177"/>
            <a:ext cx="2335753" cy="2139047"/>
          </a:xfrm>
          <a:prstGeom prst="rect">
            <a:avLst/>
          </a:prstGeom>
          <a:gradFill flip="none" rotWithShape="1">
            <a:gsLst>
              <a:gs pos="0">
                <a:srgbClr val="3A588D">
                  <a:tint val="66000"/>
                  <a:satMod val="160000"/>
                </a:srgbClr>
              </a:gs>
              <a:gs pos="50000">
                <a:srgbClr val="3A588D">
                  <a:tint val="44500"/>
                  <a:satMod val="160000"/>
                </a:srgbClr>
              </a:gs>
              <a:gs pos="100000">
                <a:srgbClr val="3A588D">
                  <a:tint val="23500"/>
                  <a:satMod val="160000"/>
                </a:srgbClr>
              </a:gs>
            </a:gsLst>
            <a:lin ang="5400000" scaled="1"/>
            <a:tileRect/>
          </a:gradFill>
          <a:effectLst/>
          <a:scene3d>
            <a:camera prst="perspectiveLeft"/>
            <a:lightRig rig="threePt" dir="t"/>
          </a:scene3d>
        </p:spPr>
        <p:style>
          <a:lnRef idx="3">
            <a:schemeClr val="lt1"/>
          </a:lnRef>
          <a:fillRef idx="1">
            <a:schemeClr val="accent5"/>
          </a:fillRef>
          <a:effectRef idx="1">
            <a:schemeClr val="accent5"/>
          </a:effectRef>
          <a:fontRef idx="minor">
            <a:schemeClr val="lt1"/>
          </a:fontRef>
        </p:style>
        <p:txBody>
          <a:bodyPr wrap="square">
            <a:spAutoFit/>
          </a:bodyPr>
          <a:lstStyle/>
          <a:p>
            <a:pPr>
              <a:spcBef>
                <a:spcPts val="300"/>
              </a:spcBef>
              <a:spcAft>
                <a:spcPts val="300"/>
              </a:spcAft>
              <a:buClr>
                <a:srgbClr val="DAA600"/>
              </a:buClr>
            </a:pPr>
            <a:r>
              <a:rPr lang="en-US" sz="1600" b="1" dirty="0">
                <a:solidFill>
                  <a:schemeClr val="tx1">
                    <a:lumMod val="65000"/>
                    <a:lumOff val="35000"/>
                  </a:schemeClr>
                </a:solidFill>
                <a:latin typeface="+mj-lt"/>
              </a:rPr>
              <a:t>Audit</a:t>
            </a:r>
            <a:r>
              <a:rPr lang="en-US" sz="1600" dirty="0">
                <a:solidFill>
                  <a:schemeClr val="tx1">
                    <a:lumMod val="65000"/>
                    <a:lumOff val="35000"/>
                  </a:schemeClr>
                </a:solidFill>
                <a:latin typeface="+mj-lt"/>
              </a:rPr>
              <a:t> grid allows an authorized user to review the images in the queues.</a:t>
            </a:r>
          </a:p>
          <a:p>
            <a:pPr>
              <a:spcBef>
                <a:spcPts val="300"/>
              </a:spcBef>
              <a:spcAft>
                <a:spcPts val="300"/>
              </a:spcAft>
              <a:buClr>
                <a:srgbClr val="DAA600"/>
              </a:buClr>
            </a:pPr>
            <a:r>
              <a:rPr lang="en-US" sz="1600" b="1" dirty="0">
                <a:solidFill>
                  <a:schemeClr val="tx1">
                    <a:lumMod val="65000"/>
                    <a:lumOff val="35000"/>
                  </a:schemeClr>
                </a:solidFill>
                <a:latin typeface="+mj-lt"/>
              </a:rPr>
              <a:t>Problem Plate </a:t>
            </a:r>
            <a:r>
              <a:rPr lang="en-US" sz="1600" dirty="0">
                <a:solidFill>
                  <a:schemeClr val="tx1">
                    <a:lumMod val="65000"/>
                    <a:lumOff val="35000"/>
                  </a:schemeClr>
                </a:solidFill>
                <a:latin typeface="+mj-lt"/>
              </a:rPr>
              <a:t>lets an authorized user add, edit, or delete a problem plate.</a:t>
            </a:r>
          </a:p>
        </p:txBody>
      </p:sp>
      <p:pic>
        <p:nvPicPr>
          <p:cNvPr id="4" name="Picture 3" descr="A screenshot of a cell phone&#10;&#10;Description automatically generated">
            <a:extLst>
              <a:ext uri="{FF2B5EF4-FFF2-40B4-BE49-F238E27FC236}">
                <a16:creationId xmlns:a16="http://schemas.microsoft.com/office/drawing/2014/main" id="{DC006FD5-7687-4643-B9CD-57D8B3073D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313" y="1568049"/>
            <a:ext cx="9144000" cy="3029733"/>
          </a:xfrm>
          <a:prstGeom prst="rect">
            <a:avLst/>
          </a:prstGeom>
          <a:ln w="6350">
            <a:solidFill>
              <a:schemeClr val="tx1"/>
            </a:solidFill>
          </a:ln>
        </p:spPr>
      </p:pic>
      <p:pic>
        <p:nvPicPr>
          <p:cNvPr id="12" name="Picture 11" descr="A screenshot of a social media post&#10;&#10;Description automatically generated">
            <a:extLst>
              <a:ext uri="{FF2B5EF4-FFF2-40B4-BE49-F238E27FC236}">
                <a16:creationId xmlns:a16="http://schemas.microsoft.com/office/drawing/2014/main" id="{ADECCECD-DE65-406D-AD91-A7ADAAFFF4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864" y="4261961"/>
            <a:ext cx="8922646" cy="1920240"/>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8B00423B-84DF-495A-921C-43575EFCE79F}"/>
              </a:ext>
            </a:extLst>
          </p:cNvPr>
          <p:cNvSpPr>
            <a:spLocks noGrp="1"/>
          </p:cNvSpPr>
          <p:nvPr>
            <p:ph type="title"/>
          </p:nvPr>
        </p:nvSpPr>
        <p:spPr>
          <a:xfrm>
            <a:off x="895350" y="-2310150"/>
            <a:ext cx="10515600" cy="1325563"/>
          </a:xfrm>
        </p:spPr>
        <p:txBody>
          <a:bodyPr/>
          <a:lstStyle/>
          <a:p>
            <a:r>
              <a:rPr lang="en-US" b="1" dirty="0">
                <a:latin typeface="Ostrich Sans Medium" panose="02000508000000020004" pitchFamily="50" charset="0"/>
                <a:ea typeface="Raleway" pitchFamily="2" charset="0"/>
              </a:rPr>
              <a:t>Opening image review screen</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205032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0" y="1504050"/>
            <a:ext cx="3024554"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2085" y="31147"/>
            <a:ext cx="5950223" cy="830997"/>
          </a:xfrm>
          <a:prstGeom prst="rect">
            <a:avLst/>
          </a:prstGeom>
          <a:noFill/>
        </p:spPr>
        <p:txBody>
          <a:bodyPr wrap="square" rtlCol="0">
            <a:spAutoFit/>
          </a:bodyPr>
          <a:lstStyle/>
          <a:p>
            <a:r>
              <a:rPr lang="en-US" sz="4800" b="1" dirty="0">
                <a:solidFill>
                  <a:srgbClr val="DAA600"/>
                </a:solidFill>
                <a:latin typeface="Ostrich Sans Medium" panose="02000508000000020004" pitchFamily="50" charset="0"/>
                <a:ea typeface="Raleway" pitchFamily="2" charset="0"/>
              </a:rPr>
              <a:t>Tps image processing</a:t>
            </a:r>
          </a:p>
        </p:txBody>
      </p:sp>
      <p:cxnSp>
        <p:nvCxnSpPr>
          <p:cNvPr id="21" name="Straight Connector 20"/>
          <p:cNvCxnSpPr/>
          <p:nvPr/>
        </p:nvCxnSpPr>
        <p:spPr>
          <a:xfrm flipH="1">
            <a:off x="-13312" y="6112967"/>
            <a:ext cx="908662" cy="0"/>
          </a:xfrm>
          <a:prstGeom prst="line">
            <a:avLst/>
          </a:prstGeom>
          <a:ln w="38100">
            <a:solidFill>
              <a:srgbClr val="96B5C0"/>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b="19285"/>
          <a:stretch/>
        </p:blipFill>
        <p:spPr>
          <a:xfrm>
            <a:off x="10054372" y="6264759"/>
            <a:ext cx="1959650" cy="475142"/>
          </a:xfrm>
          <a:prstGeom prst="rect">
            <a:avLst/>
          </a:prstGeom>
        </p:spPr>
      </p:pic>
      <p:sp>
        <p:nvSpPr>
          <p:cNvPr id="23" name="TextBox 22"/>
          <p:cNvSpPr txBox="1"/>
          <p:nvPr/>
        </p:nvSpPr>
        <p:spPr>
          <a:xfrm>
            <a:off x="162084" y="766897"/>
            <a:ext cx="5950223" cy="584775"/>
          </a:xfrm>
          <a:prstGeom prst="rect">
            <a:avLst/>
          </a:prstGeom>
          <a:noFill/>
        </p:spPr>
        <p:txBody>
          <a:bodyPr wrap="square" rtlCol="0">
            <a:spAutoFit/>
          </a:bodyPr>
          <a:lstStyle/>
          <a:p>
            <a:r>
              <a:rPr lang="en-US" sz="3200" b="1" dirty="0">
                <a:latin typeface="Ostrich Sans Medium" panose="02000508000000020004" pitchFamily="50" charset="0"/>
                <a:ea typeface="Raleway" pitchFamily="2" charset="0"/>
              </a:rPr>
              <a:t>Image review</a:t>
            </a:r>
          </a:p>
        </p:txBody>
      </p:sp>
      <p:sp>
        <p:nvSpPr>
          <p:cNvPr id="11" name="Rectangle 10">
            <a:extLst>
              <a:ext uri="{FF2B5EF4-FFF2-40B4-BE49-F238E27FC236}">
                <a16:creationId xmlns:a16="http://schemas.microsoft.com/office/drawing/2014/main" id="{8EE682BA-DC9E-4DE6-A5D1-A6C2ACA84700}"/>
              </a:ext>
            </a:extLst>
          </p:cNvPr>
          <p:cNvSpPr/>
          <p:nvPr/>
        </p:nvSpPr>
        <p:spPr>
          <a:xfrm>
            <a:off x="244883" y="1769231"/>
            <a:ext cx="5867424" cy="4662815"/>
          </a:xfrm>
          <a:prstGeom prst="rect">
            <a:avLst/>
          </a:prstGeom>
        </p:spPr>
        <p:txBody>
          <a:bodyPr wrap="square">
            <a:spAutoFit/>
          </a:bodyPr>
          <a:lstStyle/>
          <a:p>
            <a:pPr marL="285750" indent="-285750">
              <a:spcBef>
                <a:spcPts val="600"/>
              </a:spcBef>
              <a:spcAft>
                <a:spcPts val="600"/>
              </a:spcAft>
              <a:buClr>
                <a:srgbClr val="DAA600"/>
              </a:buClr>
              <a:buFont typeface="Wingdings" panose="05000000000000000000" pitchFamily="2" charset="2"/>
              <a:buChar char="§"/>
            </a:pPr>
            <a:r>
              <a:rPr lang="en-US" dirty="0"/>
              <a:t>After logging in, most users will click an option in the Queue to begin receiving images for review. </a:t>
            </a:r>
          </a:p>
          <a:p>
            <a:pPr marL="285750" indent="-285750">
              <a:spcBef>
                <a:spcPts val="600"/>
              </a:spcBef>
              <a:spcAft>
                <a:spcPts val="600"/>
              </a:spcAft>
              <a:buClr>
                <a:srgbClr val="DAA600"/>
              </a:buClr>
              <a:buFont typeface="Wingdings" panose="05000000000000000000" pitchFamily="2" charset="2"/>
              <a:buChar char="§"/>
            </a:pPr>
            <a:r>
              <a:rPr lang="en-US" dirty="0"/>
              <a:t>Enter the state and license plate number using the two-letter postal state code. If you don't enter a state code, the system will default to CA.</a:t>
            </a:r>
          </a:p>
          <a:p>
            <a:pPr marL="285750" indent="-285750">
              <a:spcBef>
                <a:spcPts val="600"/>
              </a:spcBef>
              <a:spcAft>
                <a:spcPts val="600"/>
              </a:spcAft>
              <a:buClr>
                <a:srgbClr val="DAA600"/>
              </a:buClr>
              <a:buFont typeface="Wingdings" panose="05000000000000000000" pitchFamily="2" charset="2"/>
              <a:buChar char="§"/>
            </a:pPr>
            <a:r>
              <a:rPr lang="en-US" dirty="0"/>
              <a:t>Press Enter to move to the next transaction.</a:t>
            </a:r>
          </a:p>
          <a:p>
            <a:pPr marL="285750" indent="-285750">
              <a:spcBef>
                <a:spcPts val="600"/>
              </a:spcBef>
              <a:spcAft>
                <a:spcPts val="600"/>
              </a:spcAft>
              <a:buClr>
                <a:srgbClr val="DAA600"/>
              </a:buClr>
              <a:buFont typeface="Wingdings" panose="05000000000000000000" pitchFamily="2" charset="2"/>
              <a:buChar char="§"/>
            </a:pPr>
            <a:r>
              <a:rPr lang="en-US" dirty="0"/>
              <a:t>Scroll down to see more images of the current transaction. </a:t>
            </a:r>
          </a:p>
          <a:p>
            <a:pPr marL="285750" indent="-285750">
              <a:spcBef>
                <a:spcPts val="600"/>
              </a:spcBef>
              <a:spcAft>
                <a:spcPts val="600"/>
              </a:spcAft>
              <a:buClr>
                <a:srgbClr val="DAA600"/>
              </a:buClr>
              <a:buFont typeface="Wingdings" panose="05000000000000000000" pitchFamily="2" charset="2"/>
              <a:buChar char="§"/>
            </a:pPr>
            <a:r>
              <a:rPr lang="en-US" dirty="0"/>
              <a:t>For an unreadable license plate image, enter a two-digit ‘code-off’ value to indicate the reason the plate could not be read and load the next images. (Coded off images may be reviewed by a supervisor for positive identification or for coaching purposes.)</a:t>
            </a:r>
          </a:p>
          <a:p>
            <a:pPr>
              <a:buClr>
                <a:srgbClr val="DAA600"/>
              </a:buClr>
            </a:pPr>
            <a:endParaRPr lang="en-US" dirty="0"/>
          </a:p>
        </p:txBody>
      </p:sp>
      <p:pic>
        <p:nvPicPr>
          <p:cNvPr id="5" name="Picture 4" descr="A screenshot of a computer screen&#10;&#10;Description automatically generated">
            <a:extLst>
              <a:ext uri="{FF2B5EF4-FFF2-40B4-BE49-F238E27FC236}">
                <a16:creationId xmlns:a16="http://schemas.microsoft.com/office/drawing/2014/main" id="{C01F753E-E8BF-4D8E-9075-AE41AED501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9252" y="3273289"/>
            <a:ext cx="5943600" cy="3005852"/>
          </a:xfrm>
          <a:prstGeom prst="rect">
            <a:avLst/>
          </a:prstGeom>
          <a:ln w="6350">
            <a:solidFill>
              <a:schemeClr val="tx1"/>
            </a:solidFill>
          </a:ln>
        </p:spPr>
      </p:pic>
      <p:pic>
        <p:nvPicPr>
          <p:cNvPr id="9" name="Picture 8" descr="A screen shot of a computer&#10;&#10;Description automatically generated">
            <a:extLst>
              <a:ext uri="{FF2B5EF4-FFF2-40B4-BE49-F238E27FC236}">
                <a16:creationId xmlns:a16="http://schemas.microsoft.com/office/drawing/2014/main" id="{EF1CAD0E-02FE-482F-B875-88BB1A7409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3552" y="274177"/>
            <a:ext cx="5943600" cy="2996565"/>
          </a:xfrm>
          <a:prstGeom prst="rect">
            <a:avLst/>
          </a:prstGeom>
          <a:ln w="6350">
            <a:solidFill>
              <a:schemeClr val="tx1"/>
            </a:solidFill>
          </a:ln>
        </p:spPr>
      </p:pic>
      <p:sp>
        <p:nvSpPr>
          <p:cNvPr id="2" name="Title 1">
            <a:extLst>
              <a:ext uri="{FF2B5EF4-FFF2-40B4-BE49-F238E27FC236}">
                <a16:creationId xmlns:a16="http://schemas.microsoft.com/office/drawing/2014/main" id="{7B4C756E-2D2D-4485-B215-DA28292CA043}"/>
              </a:ext>
            </a:extLst>
          </p:cNvPr>
          <p:cNvSpPr>
            <a:spLocks noGrp="1"/>
          </p:cNvSpPr>
          <p:nvPr>
            <p:ph type="title"/>
          </p:nvPr>
        </p:nvSpPr>
        <p:spPr>
          <a:xfrm>
            <a:off x="1003300" y="-2672228"/>
            <a:ext cx="10515600" cy="1325563"/>
          </a:xfrm>
        </p:spPr>
        <p:txBody>
          <a:bodyPr/>
          <a:lstStyle/>
          <a:p>
            <a:r>
              <a:rPr lang="en-US" b="1" dirty="0">
                <a:latin typeface="Ostrich Sans Medium" panose="02000508000000020004" pitchFamily="50" charset="0"/>
                <a:ea typeface="Raleway" pitchFamily="2" charset="0"/>
              </a:rPr>
              <a:t>Image review</a:t>
            </a:r>
            <a:br>
              <a:rPr lang="en-US" b="1" dirty="0">
                <a:latin typeface="Ostrich Sans Medium" panose="02000508000000020004" pitchFamily="50" charset="0"/>
                <a:ea typeface="Raleway" pitchFamily="2" charset="0"/>
              </a:rPr>
            </a:br>
            <a:endParaRPr lang="en-US" dirty="0"/>
          </a:p>
        </p:txBody>
      </p:sp>
    </p:spTree>
    <p:extLst>
      <p:ext uri="{BB962C8B-B14F-4D97-AF65-F5344CB8AC3E}">
        <p14:creationId xmlns:p14="http://schemas.microsoft.com/office/powerpoint/2010/main" val="366168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31873</TotalTime>
  <Words>3399</Words>
  <Application>Microsoft Office PowerPoint</Application>
  <PresentationFormat>Widescreen</PresentationFormat>
  <Paragraphs>491</Paragraphs>
  <Slides>49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Ostrich Sans Medium</vt:lpstr>
      <vt:lpstr>Ostrich Sans Bold</vt:lpstr>
      <vt:lpstr>Franklin Gothic Medium</vt:lpstr>
      <vt:lpstr>Calibri</vt:lpstr>
      <vt:lpstr>Wingdings</vt:lpstr>
      <vt:lpstr>Arial</vt:lpstr>
      <vt:lpstr>Franklin Gothic Book</vt:lpstr>
      <vt:lpstr>Calibri Light</vt:lpstr>
      <vt:lpstr>Custom Design</vt:lpstr>
      <vt:lpstr>TPS Image Processing Training</vt:lpstr>
      <vt:lpstr>Introduction</vt:lpstr>
      <vt:lpstr>What Does It Do</vt:lpstr>
      <vt:lpstr>Do I Have To Look At Every Plate</vt:lpstr>
      <vt:lpstr>Image Enhancement</vt:lpstr>
      <vt:lpstr>Login to the TPS system </vt:lpstr>
      <vt:lpstr>Image processing screen </vt:lpstr>
      <vt:lpstr>Opening image review screen </vt:lpstr>
      <vt:lpstr>Image review </vt:lpstr>
      <vt:lpstr>Code-off examples </vt:lpstr>
      <vt:lpstr>Problem plate </vt:lpstr>
      <vt:lpstr>Problem plate – add a plate </vt:lpstr>
      <vt:lpstr>Problem plate – edit problem plate </vt:lpstr>
      <vt:lpstr>Problem plate – deactivate problem plate </vt:lpstr>
      <vt:lpstr>Road event review search </vt:lpstr>
      <vt:lpstr>Road event review search cont’d </vt:lpstr>
      <vt:lpstr>Road event review search cont’d </vt:lpstr>
      <vt:lpstr>Logging out </vt:lpstr>
      <vt:lpstr>Break</vt:lpstr>
      <vt:lpstr>Reports</vt:lpstr>
      <vt:lpstr>Browsing reports </vt:lpstr>
      <vt:lpstr>Browsing reports cont’d </vt:lpstr>
      <vt:lpstr>Running reports </vt:lpstr>
      <vt:lpstr>Running reports cont’d </vt:lpstr>
      <vt:lpstr>Sorting table data </vt:lpstr>
      <vt:lpstr>Exporting, emailing, printing reports </vt:lpstr>
      <vt:lpstr>Questions and Answers</vt:lpstr>
      <vt:lpstr>Quizzes</vt:lpstr>
      <vt:lpstr>Question 1</vt:lpstr>
      <vt:lpstr>Answer 1 </vt:lpstr>
      <vt:lpstr>Question 2 </vt:lpstr>
      <vt:lpstr>Answer 2 </vt:lpstr>
      <vt:lpstr>Question 3 </vt:lpstr>
      <vt:lpstr>Answer 3 </vt:lpstr>
      <vt:lpstr>Question 4 </vt:lpstr>
      <vt:lpstr>Answer 4 </vt:lpstr>
      <vt:lpstr>Question 5 </vt:lpstr>
      <vt:lpstr>Answer 5 </vt:lpstr>
      <vt:lpstr>Question 6 </vt:lpstr>
      <vt:lpstr>Answer 6 </vt:lpstr>
      <vt:lpstr>Question 7 </vt:lpstr>
      <vt:lpstr>Answer 7 </vt:lpstr>
      <vt:lpstr>Question 8 </vt:lpstr>
      <vt:lpstr>Answer 8 </vt:lpstr>
      <vt:lpstr>Question 9 </vt:lpstr>
      <vt:lpstr>Answer 9 </vt:lpstr>
      <vt:lpstr>Question 10 </vt:lpstr>
      <vt:lpstr>Answer 10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svs-design</dc:creator>
  <cp:lastModifiedBy>Fawzia Begum</cp:lastModifiedBy>
  <cp:revision>1279</cp:revision>
  <cp:lastPrinted>2017-08-16T21:57:58Z</cp:lastPrinted>
  <dcterms:created xsi:type="dcterms:W3CDTF">2016-08-26T14:21:30Z</dcterms:created>
  <dcterms:modified xsi:type="dcterms:W3CDTF">2019-11-07T23:59:26Z</dcterms:modified>
</cp:coreProperties>
</file>